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03" r:id="rId2"/>
    <p:sldId id="299" r:id="rId3"/>
    <p:sldId id="304" r:id="rId4"/>
    <p:sldId id="286" r:id="rId5"/>
    <p:sldId id="307" r:id="rId6"/>
    <p:sldId id="300" r:id="rId7"/>
    <p:sldId id="310" r:id="rId8"/>
    <p:sldId id="262" r:id="rId9"/>
    <p:sldId id="311" r:id="rId10"/>
    <p:sldId id="285" r:id="rId11"/>
    <p:sldId id="308" r:id="rId12"/>
    <p:sldId id="272" r:id="rId13"/>
    <p:sldId id="312" r:id="rId14"/>
    <p:sldId id="314" r:id="rId15"/>
    <p:sldId id="313" r:id="rId16"/>
    <p:sldId id="316" r:id="rId17"/>
    <p:sldId id="315" r:id="rId18"/>
    <p:sldId id="317" r:id="rId19"/>
    <p:sldId id="301" r:id="rId20"/>
    <p:sldId id="309" r:id="rId21"/>
    <p:sldId id="318" r:id="rId22"/>
    <p:sldId id="319" r:id="rId23"/>
    <p:sldId id="320" r:id="rId24"/>
    <p:sldId id="321" r:id="rId25"/>
    <p:sldId id="322" r:id="rId26"/>
    <p:sldId id="324" r:id="rId27"/>
    <p:sldId id="325" r:id="rId28"/>
    <p:sldId id="323" r:id="rId29"/>
    <p:sldId id="326" r:id="rId30"/>
    <p:sldId id="266" r:id="rId31"/>
    <p:sldId id="327" r:id="rId32"/>
    <p:sldId id="306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E6A"/>
    <a:srgbClr val="3E6952"/>
    <a:srgbClr val="245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8" autoAdjust="0"/>
    <p:restoredTop sz="95250" autoAdjust="0"/>
  </p:normalViewPr>
  <p:slideViewPr>
    <p:cSldViewPr snapToGrid="0" showGuides="1">
      <p:cViewPr varScale="1">
        <p:scale>
          <a:sx n="79" d="100"/>
          <a:sy n="79" d="100"/>
        </p:scale>
        <p:origin x="917" y="77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38023-E004-402C-8374-D42392036389}" type="datetimeFigureOut">
              <a:rPr lang="zh-CN" altLang="en-US" smtClean="0"/>
              <a:t>2022/8/15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B1506-84B5-4E91-AEC8-89178F556D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73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674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78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663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541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48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81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267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393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633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580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24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08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238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771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114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032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28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694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994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6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8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26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477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810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1506-84B5-4E91-AEC8-89178F556D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719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19984-294E-4BF8-A159-75AB12B4E5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41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5975608" y="2"/>
            <a:ext cx="6216393" cy="6857999"/>
          </a:xfrm>
          <a:custGeom>
            <a:avLst/>
            <a:gdLst>
              <a:gd name="connsiteX0" fmla="*/ 6216393 w 6216393"/>
              <a:gd name="connsiteY0" fmla="*/ 0 h 6857999"/>
              <a:gd name="connsiteX1" fmla="*/ 6216393 w 6216393"/>
              <a:gd name="connsiteY1" fmla="*/ 6311138 h 6857999"/>
              <a:gd name="connsiteX2" fmla="*/ 6003352 w 6216393"/>
              <a:gd name="connsiteY2" fmla="*/ 6511952 h 6857999"/>
              <a:gd name="connsiteX3" fmla="*/ 5676976 w 6216393"/>
              <a:gd name="connsiteY3" fmla="*/ 6762854 h 6857999"/>
              <a:gd name="connsiteX4" fmla="*/ 5504535 w 6216393"/>
              <a:gd name="connsiteY4" fmla="*/ 6857999 h 6857999"/>
              <a:gd name="connsiteX5" fmla="*/ 3718931 w 6216393"/>
              <a:gd name="connsiteY5" fmla="*/ 6857999 h 6857999"/>
              <a:gd name="connsiteX6" fmla="*/ 3611422 w 6216393"/>
              <a:gd name="connsiteY6" fmla="*/ 6804188 h 6857999"/>
              <a:gd name="connsiteX7" fmla="*/ 3130386 w 6216393"/>
              <a:gd name="connsiteY7" fmla="*/ 6427075 h 6857999"/>
              <a:gd name="connsiteX8" fmla="*/ 553464 w 6216393"/>
              <a:gd name="connsiteY8" fmla="*/ 3693256 h 6857999"/>
              <a:gd name="connsiteX9" fmla="*/ 638342 w 6216393"/>
              <a:gd name="connsiteY9" fmla="*/ 820290 h 6857999"/>
              <a:gd name="connsiteX10" fmla="*/ 1508575 w 6216393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16393" h="6857999">
                <a:moveTo>
                  <a:pt x="6216393" y="0"/>
                </a:moveTo>
                <a:lnTo>
                  <a:pt x="6216393" y="6311138"/>
                </a:lnTo>
                <a:lnTo>
                  <a:pt x="6003352" y="6511952"/>
                </a:lnTo>
                <a:cubicBezTo>
                  <a:pt x="5901254" y="6608190"/>
                  <a:pt x="5791820" y="6691805"/>
                  <a:pt x="5676976" y="6762854"/>
                </a:cubicBezTo>
                <a:lnTo>
                  <a:pt x="5504535" y="6857999"/>
                </a:lnTo>
                <a:lnTo>
                  <a:pt x="3718931" y="6857999"/>
                </a:lnTo>
                <a:lnTo>
                  <a:pt x="3611422" y="6804188"/>
                </a:lnTo>
                <a:cubicBezTo>
                  <a:pt x="3437255" y="6705991"/>
                  <a:pt x="3274744" y="6580223"/>
                  <a:pt x="3130386" y="6427075"/>
                </a:cubicBezTo>
                <a:lnTo>
                  <a:pt x="553464" y="3693256"/>
                </a:lnTo>
                <a:cubicBezTo>
                  <a:pt x="-216445" y="2876470"/>
                  <a:pt x="-178444" y="1590199"/>
                  <a:pt x="638342" y="820290"/>
                </a:cubicBezTo>
                <a:lnTo>
                  <a:pt x="150857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75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112923" y="1967949"/>
            <a:ext cx="2496457" cy="2079860"/>
          </a:xfrm>
          <a:custGeom>
            <a:avLst/>
            <a:gdLst>
              <a:gd name="connsiteX0" fmla="*/ 0 w 2496457"/>
              <a:gd name="connsiteY0" fmla="*/ 0 h 2079860"/>
              <a:gd name="connsiteX1" fmla="*/ 2496457 w 2496457"/>
              <a:gd name="connsiteY1" fmla="*/ 0 h 2079860"/>
              <a:gd name="connsiteX2" fmla="*/ 2496457 w 2496457"/>
              <a:gd name="connsiteY2" fmla="*/ 2079860 h 2079860"/>
              <a:gd name="connsiteX3" fmla="*/ 0 w 2496457"/>
              <a:gd name="connsiteY3" fmla="*/ 2079860 h 207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457" h="2079860">
                <a:moveTo>
                  <a:pt x="0" y="0"/>
                </a:moveTo>
                <a:lnTo>
                  <a:pt x="2496457" y="0"/>
                </a:lnTo>
                <a:lnTo>
                  <a:pt x="2496457" y="2079860"/>
                </a:lnTo>
                <a:lnTo>
                  <a:pt x="0" y="20798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112923" y="4142361"/>
            <a:ext cx="2496457" cy="2110994"/>
          </a:xfrm>
          <a:custGeom>
            <a:avLst/>
            <a:gdLst>
              <a:gd name="connsiteX0" fmla="*/ 0 w 2496457"/>
              <a:gd name="connsiteY0" fmla="*/ 0 h 2110994"/>
              <a:gd name="connsiteX1" fmla="*/ 2496457 w 2496457"/>
              <a:gd name="connsiteY1" fmla="*/ 0 h 2110994"/>
              <a:gd name="connsiteX2" fmla="*/ 2496457 w 2496457"/>
              <a:gd name="connsiteY2" fmla="*/ 2110994 h 2110994"/>
              <a:gd name="connsiteX3" fmla="*/ 0 w 2496457"/>
              <a:gd name="connsiteY3" fmla="*/ 2110994 h 211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457" h="2110994">
                <a:moveTo>
                  <a:pt x="0" y="0"/>
                </a:moveTo>
                <a:lnTo>
                  <a:pt x="2496457" y="0"/>
                </a:lnTo>
                <a:lnTo>
                  <a:pt x="2496457" y="2110994"/>
                </a:lnTo>
                <a:lnTo>
                  <a:pt x="0" y="2110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704718" y="1967949"/>
            <a:ext cx="2496457" cy="4285407"/>
          </a:xfrm>
          <a:custGeom>
            <a:avLst/>
            <a:gdLst>
              <a:gd name="connsiteX0" fmla="*/ 0 w 2496457"/>
              <a:gd name="connsiteY0" fmla="*/ 0 h 4285407"/>
              <a:gd name="connsiteX1" fmla="*/ 2496457 w 2496457"/>
              <a:gd name="connsiteY1" fmla="*/ 0 h 4285407"/>
              <a:gd name="connsiteX2" fmla="*/ 2496457 w 2496457"/>
              <a:gd name="connsiteY2" fmla="*/ 4285407 h 4285407"/>
              <a:gd name="connsiteX3" fmla="*/ 0 w 2496457"/>
              <a:gd name="connsiteY3" fmla="*/ 4285407 h 428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6457" h="4285407">
                <a:moveTo>
                  <a:pt x="0" y="0"/>
                </a:moveTo>
                <a:lnTo>
                  <a:pt x="2496457" y="0"/>
                </a:lnTo>
                <a:lnTo>
                  <a:pt x="2496457" y="4285407"/>
                </a:lnTo>
                <a:lnTo>
                  <a:pt x="0" y="42854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2" y="4096481"/>
            <a:ext cx="2610644" cy="2185375"/>
          </a:xfrm>
          <a:custGeom>
            <a:avLst/>
            <a:gdLst>
              <a:gd name="connsiteX0" fmla="*/ 0 w 2610644"/>
              <a:gd name="connsiteY0" fmla="*/ 0 h 2185375"/>
              <a:gd name="connsiteX1" fmla="*/ 2610644 w 2610644"/>
              <a:gd name="connsiteY1" fmla="*/ 0 h 2185375"/>
              <a:gd name="connsiteX2" fmla="*/ 2610644 w 2610644"/>
              <a:gd name="connsiteY2" fmla="*/ 2185375 h 2185375"/>
              <a:gd name="connsiteX3" fmla="*/ 0 w 2610644"/>
              <a:gd name="connsiteY3" fmla="*/ 2185375 h 218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185375">
                <a:moveTo>
                  <a:pt x="0" y="0"/>
                </a:moveTo>
                <a:lnTo>
                  <a:pt x="2610644" y="0"/>
                </a:lnTo>
                <a:lnTo>
                  <a:pt x="2610644" y="2185375"/>
                </a:lnTo>
                <a:lnTo>
                  <a:pt x="0" y="2185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485356" y="1910099"/>
            <a:ext cx="2610644" cy="2185375"/>
          </a:xfrm>
          <a:custGeom>
            <a:avLst/>
            <a:gdLst>
              <a:gd name="connsiteX0" fmla="*/ 0 w 2610644"/>
              <a:gd name="connsiteY0" fmla="*/ 0 h 2185375"/>
              <a:gd name="connsiteX1" fmla="*/ 2610644 w 2610644"/>
              <a:gd name="connsiteY1" fmla="*/ 0 h 2185375"/>
              <a:gd name="connsiteX2" fmla="*/ 2610644 w 2610644"/>
              <a:gd name="connsiteY2" fmla="*/ 2185375 h 2185375"/>
              <a:gd name="connsiteX3" fmla="*/ 0 w 2610644"/>
              <a:gd name="connsiteY3" fmla="*/ 2185375 h 218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185375">
                <a:moveTo>
                  <a:pt x="0" y="0"/>
                </a:moveTo>
                <a:lnTo>
                  <a:pt x="2610644" y="0"/>
                </a:lnTo>
                <a:lnTo>
                  <a:pt x="2610644" y="2185375"/>
                </a:lnTo>
                <a:lnTo>
                  <a:pt x="0" y="2185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096000" y="4096481"/>
            <a:ext cx="2610644" cy="2185375"/>
          </a:xfrm>
          <a:custGeom>
            <a:avLst/>
            <a:gdLst>
              <a:gd name="connsiteX0" fmla="*/ 0 w 2610644"/>
              <a:gd name="connsiteY0" fmla="*/ 0 h 2185375"/>
              <a:gd name="connsiteX1" fmla="*/ 2610644 w 2610644"/>
              <a:gd name="connsiteY1" fmla="*/ 0 h 2185375"/>
              <a:gd name="connsiteX2" fmla="*/ 2610644 w 2610644"/>
              <a:gd name="connsiteY2" fmla="*/ 2185375 h 2185375"/>
              <a:gd name="connsiteX3" fmla="*/ 0 w 2610644"/>
              <a:gd name="connsiteY3" fmla="*/ 2185375 h 218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185375">
                <a:moveTo>
                  <a:pt x="0" y="0"/>
                </a:moveTo>
                <a:lnTo>
                  <a:pt x="2610644" y="0"/>
                </a:lnTo>
                <a:lnTo>
                  <a:pt x="2610644" y="2185375"/>
                </a:lnTo>
                <a:lnTo>
                  <a:pt x="0" y="2185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706644" y="1910099"/>
            <a:ext cx="2610644" cy="2185375"/>
          </a:xfrm>
          <a:custGeom>
            <a:avLst/>
            <a:gdLst>
              <a:gd name="connsiteX0" fmla="*/ 0 w 2610644"/>
              <a:gd name="connsiteY0" fmla="*/ 0 h 2185375"/>
              <a:gd name="connsiteX1" fmla="*/ 2610644 w 2610644"/>
              <a:gd name="connsiteY1" fmla="*/ 0 h 2185375"/>
              <a:gd name="connsiteX2" fmla="*/ 2610644 w 2610644"/>
              <a:gd name="connsiteY2" fmla="*/ 2185375 h 2185375"/>
              <a:gd name="connsiteX3" fmla="*/ 0 w 2610644"/>
              <a:gd name="connsiteY3" fmla="*/ 2185375 h 218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185375">
                <a:moveTo>
                  <a:pt x="0" y="0"/>
                </a:moveTo>
                <a:lnTo>
                  <a:pt x="2610644" y="0"/>
                </a:lnTo>
                <a:lnTo>
                  <a:pt x="2610644" y="2185375"/>
                </a:lnTo>
                <a:lnTo>
                  <a:pt x="0" y="2185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8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741003" y="2252974"/>
            <a:ext cx="4289853" cy="3240000"/>
          </a:xfrm>
          <a:custGeom>
            <a:avLst/>
            <a:gdLst>
              <a:gd name="connsiteX0" fmla="*/ 0 w 4289853"/>
              <a:gd name="connsiteY0" fmla="*/ 0 h 3240000"/>
              <a:gd name="connsiteX1" fmla="*/ 4289853 w 4289853"/>
              <a:gd name="connsiteY1" fmla="*/ 0 h 3240000"/>
              <a:gd name="connsiteX2" fmla="*/ 4289853 w 4289853"/>
              <a:gd name="connsiteY2" fmla="*/ 3240000 h 3240000"/>
              <a:gd name="connsiteX3" fmla="*/ 0 w 4289853"/>
              <a:gd name="connsiteY3" fmla="*/ 324000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9853" h="3240000">
                <a:moveTo>
                  <a:pt x="0" y="0"/>
                </a:moveTo>
                <a:lnTo>
                  <a:pt x="4289853" y="0"/>
                </a:lnTo>
                <a:lnTo>
                  <a:pt x="4289853" y="3240000"/>
                </a:lnTo>
                <a:lnTo>
                  <a:pt x="0" y="324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56872" y="2160299"/>
            <a:ext cx="1876716" cy="1876714"/>
          </a:xfrm>
          <a:custGeom>
            <a:avLst/>
            <a:gdLst>
              <a:gd name="connsiteX0" fmla="*/ 938358 w 1876716"/>
              <a:gd name="connsiteY0" fmla="*/ 0 h 1876714"/>
              <a:gd name="connsiteX1" fmla="*/ 1876716 w 1876716"/>
              <a:gd name="connsiteY1" fmla="*/ 938357 h 1876714"/>
              <a:gd name="connsiteX2" fmla="*/ 938358 w 1876716"/>
              <a:gd name="connsiteY2" fmla="*/ 1876714 h 1876714"/>
              <a:gd name="connsiteX3" fmla="*/ 0 w 1876716"/>
              <a:gd name="connsiteY3" fmla="*/ 938357 h 1876714"/>
              <a:gd name="connsiteX4" fmla="*/ 938358 w 1876716"/>
              <a:gd name="connsiteY4" fmla="*/ 0 h 187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716" h="1876714">
                <a:moveTo>
                  <a:pt x="938358" y="0"/>
                </a:moveTo>
                <a:cubicBezTo>
                  <a:pt x="1456599" y="0"/>
                  <a:pt x="1876716" y="420117"/>
                  <a:pt x="1876716" y="938357"/>
                </a:cubicBezTo>
                <a:cubicBezTo>
                  <a:pt x="1876716" y="1456597"/>
                  <a:pt x="1456599" y="1876714"/>
                  <a:pt x="938358" y="1876714"/>
                </a:cubicBezTo>
                <a:cubicBezTo>
                  <a:pt x="420117" y="1876714"/>
                  <a:pt x="0" y="1456597"/>
                  <a:pt x="0" y="938357"/>
                </a:cubicBezTo>
                <a:cubicBezTo>
                  <a:pt x="0" y="420117"/>
                  <a:pt x="420117" y="0"/>
                  <a:pt x="93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92159" y="2160299"/>
            <a:ext cx="1876716" cy="1876714"/>
          </a:xfrm>
          <a:custGeom>
            <a:avLst/>
            <a:gdLst>
              <a:gd name="connsiteX0" fmla="*/ 938358 w 1876716"/>
              <a:gd name="connsiteY0" fmla="*/ 0 h 1876714"/>
              <a:gd name="connsiteX1" fmla="*/ 1876716 w 1876716"/>
              <a:gd name="connsiteY1" fmla="*/ 938357 h 1876714"/>
              <a:gd name="connsiteX2" fmla="*/ 938358 w 1876716"/>
              <a:gd name="connsiteY2" fmla="*/ 1876714 h 1876714"/>
              <a:gd name="connsiteX3" fmla="*/ 0 w 1876716"/>
              <a:gd name="connsiteY3" fmla="*/ 938357 h 1876714"/>
              <a:gd name="connsiteX4" fmla="*/ 938358 w 1876716"/>
              <a:gd name="connsiteY4" fmla="*/ 0 h 187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716" h="1876714">
                <a:moveTo>
                  <a:pt x="938358" y="0"/>
                </a:moveTo>
                <a:cubicBezTo>
                  <a:pt x="1456599" y="0"/>
                  <a:pt x="1876716" y="420117"/>
                  <a:pt x="1876716" y="938357"/>
                </a:cubicBezTo>
                <a:cubicBezTo>
                  <a:pt x="1876716" y="1456597"/>
                  <a:pt x="1456599" y="1876714"/>
                  <a:pt x="938358" y="1876714"/>
                </a:cubicBezTo>
                <a:cubicBezTo>
                  <a:pt x="420117" y="1876714"/>
                  <a:pt x="0" y="1456597"/>
                  <a:pt x="0" y="938357"/>
                </a:cubicBezTo>
                <a:cubicBezTo>
                  <a:pt x="0" y="420117"/>
                  <a:pt x="420117" y="0"/>
                  <a:pt x="93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27447" y="2160299"/>
            <a:ext cx="1876716" cy="1876714"/>
          </a:xfrm>
          <a:custGeom>
            <a:avLst/>
            <a:gdLst>
              <a:gd name="connsiteX0" fmla="*/ 938358 w 1876716"/>
              <a:gd name="connsiteY0" fmla="*/ 0 h 1876714"/>
              <a:gd name="connsiteX1" fmla="*/ 1876716 w 1876716"/>
              <a:gd name="connsiteY1" fmla="*/ 938357 h 1876714"/>
              <a:gd name="connsiteX2" fmla="*/ 938358 w 1876716"/>
              <a:gd name="connsiteY2" fmla="*/ 1876714 h 1876714"/>
              <a:gd name="connsiteX3" fmla="*/ 0 w 1876716"/>
              <a:gd name="connsiteY3" fmla="*/ 938357 h 1876714"/>
              <a:gd name="connsiteX4" fmla="*/ 938358 w 1876716"/>
              <a:gd name="connsiteY4" fmla="*/ 0 h 187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716" h="1876714">
                <a:moveTo>
                  <a:pt x="938358" y="0"/>
                </a:moveTo>
                <a:cubicBezTo>
                  <a:pt x="1456599" y="0"/>
                  <a:pt x="1876716" y="420117"/>
                  <a:pt x="1876716" y="938357"/>
                </a:cubicBezTo>
                <a:cubicBezTo>
                  <a:pt x="1876716" y="1456597"/>
                  <a:pt x="1456599" y="1876714"/>
                  <a:pt x="938358" y="1876714"/>
                </a:cubicBezTo>
                <a:cubicBezTo>
                  <a:pt x="420117" y="1876714"/>
                  <a:pt x="0" y="1456597"/>
                  <a:pt x="0" y="938357"/>
                </a:cubicBezTo>
                <a:cubicBezTo>
                  <a:pt x="0" y="420117"/>
                  <a:pt x="420117" y="0"/>
                  <a:pt x="93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962735" y="2160299"/>
            <a:ext cx="1876716" cy="1876714"/>
          </a:xfrm>
          <a:custGeom>
            <a:avLst/>
            <a:gdLst>
              <a:gd name="connsiteX0" fmla="*/ 938358 w 1876716"/>
              <a:gd name="connsiteY0" fmla="*/ 0 h 1876714"/>
              <a:gd name="connsiteX1" fmla="*/ 1876716 w 1876716"/>
              <a:gd name="connsiteY1" fmla="*/ 938357 h 1876714"/>
              <a:gd name="connsiteX2" fmla="*/ 938358 w 1876716"/>
              <a:gd name="connsiteY2" fmla="*/ 1876714 h 1876714"/>
              <a:gd name="connsiteX3" fmla="*/ 0 w 1876716"/>
              <a:gd name="connsiteY3" fmla="*/ 938357 h 1876714"/>
              <a:gd name="connsiteX4" fmla="*/ 938358 w 1876716"/>
              <a:gd name="connsiteY4" fmla="*/ 0 h 187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716" h="1876714">
                <a:moveTo>
                  <a:pt x="938358" y="0"/>
                </a:moveTo>
                <a:cubicBezTo>
                  <a:pt x="1456599" y="0"/>
                  <a:pt x="1876716" y="420117"/>
                  <a:pt x="1876716" y="938357"/>
                </a:cubicBezTo>
                <a:cubicBezTo>
                  <a:pt x="1876716" y="1456597"/>
                  <a:pt x="1456599" y="1876714"/>
                  <a:pt x="938358" y="1876714"/>
                </a:cubicBezTo>
                <a:cubicBezTo>
                  <a:pt x="420117" y="1876714"/>
                  <a:pt x="0" y="1456597"/>
                  <a:pt x="0" y="938357"/>
                </a:cubicBezTo>
                <a:cubicBezTo>
                  <a:pt x="0" y="420117"/>
                  <a:pt x="420117" y="0"/>
                  <a:pt x="93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1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74712" y="1866901"/>
            <a:ext cx="10442576" cy="2786182"/>
          </a:xfrm>
          <a:custGeom>
            <a:avLst/>
            <a:gdLst>
              <a:gd name="connsiteX0" fmla="*/ 0 w 10442576"/>
              <a:gd name="connsiteY0" fmla="*/ 0 h 2786182"/>
              <a:gd name="connsiteX1" fmla="*/ 10442576 w 10442576"/>
              <a:gd name="connsiteY1" fmla="*/ 0 h 2786182"/>
              <a:gd name="connsiteX2" fmla="*/ 10442576 w 10442576"/>
              <a:gd name="connsiteY2" fmla="*/ 2786182 h 2786182"/>
              <a:gd name="connsiteX3" fmla="*/ 0 w 10442576"/>
              <a:gd name="connsiteY3" fmla="*/ 2786182 h 278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6" h="2786182">
                <a:moveTo>
                  <a:pt x="0" y="0"/>
                </a:moveTo>
                <a:lnTo>
                  <a:pt x="10442576" y="0"/>
                </a:lnTo>
                <a:lnTo>
                  <a:pt x="10442576" y="2786182"/>
                </a:lnTo>
                <a:lnTo>
                  <a:pt x="0" y="2786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05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846634" y="2114550"/>
            <a:ext cx="2174132" cy="2071930"/>
          </a:xfrm>
          <a:custGeom>
            <a:avLst/>
            <a:gdLst>
              <a:gd name="connsiteX0" fmla="*/ 345329 w 2174132"/>
              <a:gd name="connsiteY0" fmla="*/ 0 h 2071930"/>
              <a:gd name="connsiteX1" fmla="*/ 1828803 w 2174132"/>
              <a:gd name="connsiteY1" fmla="*/ 0 h 2071930"/>
              <a:gd name="connsiteX2" fmla="*/ 2174132 w 2174132"/>
              <a:gd name="connsiteY2" fmla="*/ 345329 h 2071930"/>
              <a:gd name="connsiteX3" fmla="*/ 2174132 w 2174132"/>
              <a:gd name="connsiteY3" fmla="*/ 1726601 h 2071930"/>
              <a:gd name="connsiteX4" fmla="*/ 1828803 w 2174132"/>
              <a:gd name="connsiteY4" fmla="*/ 2071930 h 2071930"/>
              <a:gd name="connsiteX5" fmla="*/ 345329 w 2174132"/>
              <a:gd name="connsiteY5" fmla="*/ 2071930 h 2071930"/>
              <a:gd name="connsiteX6" fmla="*/ 0 w 2174132"/>
              <a:gd name="connsiteY6" fmla="*/ 1726601 h 2071930"/>
              <a:gd name="connsiteX7" fmla="*/ 0 w 2174132"/>
              <a:gd name="connsiteY7" fmla="*/ 345329 h 2071930"/>
              <a:gd name="connsiteX8" fmla="*/ 345329 w 2174132"/>
              <a:gd name="connsiteY8" fmla="*/ 0 h 207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4132" h="2071930">
                <a:moveTo>
                  <a:pt x="345329" y="0"/>
                </a:moveTo>
                <a:lnTo>
                  <a:pt x="1828803" y="0"/>
                </a:lnTo>
                <a:cubicBezTo>
                  <a:pt x="2019523" y="0"/>
                  <a:pt x="2174132" y="154609"/>
                  <a:pt x="2174132" y="345329"/>
                </a:cubicBezTo>
                <a:lnTo>
                  <a:pt x="2174132" y="1726601"/>
                </a:lnTo>
                <a:cubicBezTo>
                  <a:pt x="2174132" y="1917321"/>
                  <a:pt x="2019523" y="2071930"/>
                  <a:pt x="1828803" y="2071930"/>
                </a:cubicBezTo>
                <a:lnTo>
                  <a:pt x="345329" y="2071930"/>
                </a:lnTo>
                <a:cubicBezTo>
                  <a:pt x="154609" y="2071930"/>
                  <a:pt x="0" y="1917321"/>
                  <a:pt x="0" y="1726601"/>
                </a:cubicBezTo>
                <a:lnTo>
                  <a:pt x="0" y="345329"/>
                </a:lnTo>
                <a:cubicBezTo>
                  <a:pt x="0" y="154609"/>
                  <a:pt x="154609" y="0"/>
                  <a:pt x="345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004896" y="2114550"/>
            <a:ext cx="2174132" cy="2071930"/>
          </a:xfrm>
          <a:custGeom>
            <a:avLst/>
            <a:gdLst>
              <a:gd name="connsiteX0" fmla="*/ 345329 w 2174132"/>
              <a:gd name="connsiteY0" fmla="*/ 0 h 2071930"/>
              <a:gd name="connsiteX1" fmla="*/ 1828803 w 2174132"/>
              <a:gd name="connsiteY1" fmla="*/ 0 h 2071930"/>
              <a:gd name="connsiteX2" fmla="*/ 2174132 w 2174132"/>
              <a:gd name="connsiteY2" fmla="*/ 345329 h 2071930"/>
              <a:gd name="connsiteX3" fmla="*/ 2174132 w 2174132"/>
              <a:gd name="connsiteY3" fmla="*/ 1726601 h 2071930"/>
              <a:gd name="connsiteX4" fmla="*/ 1828803 w 2174132"/>
              <a:gd name="connsiteY4" fmla="*/ 2071930 h 2071930"/>
              <a:gd name="connsiteX5" fmla="*/ 345329 w 2174132"/>
              <a:gd name="connsiteY5" fmla="*/ 2071930 h 2071930"/>
              <a:gd name="connsiteX6" fmla="*/ 0 w 2174132"/>
              <a:gd name="connsiteY6" fmla="*/ 1726601 h 2071930"/>
              <a:gd name="connsiteX7" fmla="*/ 0 w 2174132"/>
              <a:gd name="connsiteY7" fmla="*/ 345329 h 2071930"/>
              <a:gd name="connsiteX8" fmla="*/ 345329 w 2174132"/>
              <a:gd name="connsiteY8" fmla="*/ 0 h 207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4132" h="2071930">
                <a:moveTo>
                  <a:pt x="345329" y="0"/>
                </a:moveTo>
                <a:lnTo>
                  <a:pt x="1828803" y="0"/>
                </a:lnTo>
                <a:cubicBezTo>
                  <a:pt x="2019523" y="0"/>
                  <a:pt x="2174132" y="154609"/>
                  <a:pt x="2174132" y="345329"/>
                </a:cubicBezTo>
                <a:lnTo>
                  <a:pt x="2174132" y="1726601"/>
                </a:lnTo>
                <a:cubicBezTo>
                  <a:pt x="2174132" y="1917321"/>
                  <a:pt x="2019523" y="2071930"/>
                  <a:pt x="1828803" y="2071930"/>
                </a:cubicBezTo>
                <a:lnTo>
                  <a:pt x="345329" y="2071930"/>
                </a:lnTo>
                <a:cubicBezTo>
                  <a:pt x="154609" y="2071930"/>
                  <a:pt x="0" y="1917321"/>
                  <a:pt x="0" y="1726601"/>
                </a:cubicBezTo>
                <a:lnTo>
                  <a:pt x="0" y="345329"/>
                </a:lnTo>
                <a:cubicBezTo>
                  <a:pt x="0" y="154609"/>
                  <a:pt x="154609" y="0"/>
                  <a:pt x="345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3158" y="2114550"/>
            <a:ext cx="2174132" cy="2071930"/>
          </a:xfrm>
          <a:custGeom>
            <a:avLst/>
            <a:gdLst>
              <a:gd name="connsiteX0" fmla="*/ 345329 w 2174132"/>
              <a:gd name="connsiteY0" fmla="*/ 0 h 2071930"/>
              <a:gd name="connsiteX1" fmla="*/ 1828803 w 2174132"/>
              <a:gd name="connsiteY1" fmla="*/ 0 h 2071930"/>
              <a:gd name="connsiteX2" fmla="*/ 2174132 w 2174132"/>
              <a:gd name="connsiteY2" fmla="*/ 345329 h 2071930"/>
              <a:gd name="connsiteX3" fmla="*/ 2174132 w 2174132"/>
              <a:gd name="connsiteY3" fmla="*/ 1726601 h 2071930"/>
              <a:gd name="connsiteX4" fmla="*/ 1828803 w 2174132"/>
              <a:gd name="connsiteY4" fmla="*/ 2071930 h 2071930"/>
              <a:gd name="connsiteX5" fmla="*/ 345329 w 2174132"/>
              <a:gd name="connsiteY5" fmla="*/ 2071930 h 2071930"/>
              <a:gd name="connsiteX6" fmla="*/ 0 w 2174132"/>
              <a:gd name="connsiteY6" fmla="*/ 1726601 h 2071930"/>
              <a:gd name="connsiteX7" fmla="*/ 0 w 2174132"/>
              <a:gd name="connsiteY7" fmla="*/ 345329 h 2071930"/>
              <a:gd name="connsiteX8" fmla="*/ 345329 w 2174132"/>
              <a:gd name="connsiteY8" fmla="*/ 0 h 207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4132" h="2071930">
                <a:moveTo>
                  <a:pt x="345329" y="0"/>
                </a:moveTo>
                <a:lnTo>
                  <a:pt x="1828803" y="0"/>
                </a:lnTo>
                <a:cubicBezTo>
                  <a:pt x="2019523" y="0"/>
                  <a:pt x="2174132" y="154609"/>
                  <a:pt x="2174132" y="345329"/>
                </a:cubicBezTo>
                <a:lnTo>
                  <a:pt x="2174132" y="1726601"/>
                </a:lnTo>
                <a:cubicBezTo>
                  <a:pt x="2174132" y="1917321"/>
                  <a:pt x="2019523" y="2071930"/>
                  <a:pt x="1828803" y="2071930"/>
                </a:cubicBezTo>
                <a:lnTo>
                  <a:pt x="345329" y="2071930"/>
                </a:lnTo>
                <a:cubicBezTo>
                  <a:pt x="154609" y="2071930"/>
                  <a:pt x="0" y="1917321"/>
                  <a:pt x="0" y="1726601"/>
                </a:cubicBezTo>
                <a:lnTo>
                  <a:pt x="0" y="345329"/>
                </a:lnTo>
                <a:cubicBezTo>
                  <a:pt x="0" y="154609"/>
                  <a:pt x="154609" y="0"/>
                  <a:pt x="345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5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" y="1885950"/>
            <a:ext cx="2441233" cy="2423886"/>
          </a:xfrm>
          <a:custGeom>
            <a:avLst/>
            <a:gdLst>
              <a:gd name="connsiteX0" fmla="*/ 0 w 2441233"/>
              <a:gd name="connsiteY0" fmla="*/ 0 h 2423886"/>
              <a:gd name="connsiteX1" fmla="*/ 2441233 w 2441233"/>
              <a:gd name="connsiteY1" fmla="*/ 0 h 2423886"/>
              <a:gd name="connsiteX2" fmla="*/ 2441233 w 2441233"/>
              <a:gd name="connsiteY2" fmla="*/ 2423886 h 2423886"/>
              <a:gd name="connsiteX3" fmla="*/ 0 w 2441233"/>
              <a:gd name="connsiteY3" fmla="*/ 2423886 h 242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33" h="2423886">
                <a:moveTo>
                  <a:pt x="0" y="0"/>
                </a:moveTo>
                <a:lnTo>
                  <a:pt x="2441233" y="0"/>
                </a:lnTo>
                <a:lnTo>
                  <a:pt x="2441233" y="2423886"/>
                </a:lnTo>
                <a:lnTo>
                  <a:pt x="0" y="242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4875385" y="1885950"/>
            <a:ext cx="2441233" cy="2423886"/>
          </a:xfrm>
          <a:custGeom>
            <a:avLst/>
            <a:gdLst>
              <a:gd name="connsiteX0" fmla="*/ 0 w 2441233"/>
              <a:gd name="connsiteY0" fmla="*/ 0 h 2423886"/>
              <a:gd name="connsiteX1" fmla="*/ 2441233 w 2441233"/>
              <a:gd name="connsiteY1" fmla="*/ 0 h 2423886"/>
              <a:gd name="connsiteX2" fmla="*/ 2441233 w 2441233"/>
              <a:gd name="connsiteY2" fmla="*/ 2423886 h 2423886"/>
              <a:gd name="connsiteX3" fmla="*/ 0 w 2441233"/>
              <a:gd name="connsiteY3" fmla="*/ 2423886 h 242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33" h="2423886">
                <a:moveTo>
                  <a:pt x="0" y="0"/>
                </a:moveTo>
                <a:lnTo>
                  <a:pt x="2441233" y="0"/>
                </a:lnTo>
                <a:lnTo>
                  <a:pt x="2441233" y="2423886"/>
                </a:lnTo>
                <a:lnTo>
                  <a:pt x="0" y="242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9750768" y="1885950"/>
            <a:ext cx="2441233" cy="2423886"/>
          </a:xfrm>
          <a:custGeom>
            <a:avLst/>
            <a:gdLst>
              <a:gd name="connsiteX0" fmla="*/ 0 w 2441233"/>
              <a:gd name="connsiteY0" fmla="*/ 0 h 2423886"/>
              <a:gd name="connsiteX1" fmla="*/ 2441233 w 2441233"/>
              <a:gd name="connsiteY1" fmla="*/ 0 h 2423886"/>
              <a:gd name="connsiteX2" fmla="*/ 2441233 w 2441233"/>
              <a:gd name="connsiteY2" fmla="*/ 2423886 h 2423886"/>
              <a:gd name="connsiteX3" fmla="*/ 0 w 2441233"/>
              <a:gd name="connsiteY3" fmla="*/ 2423886 h 242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233" h="2423886">
                <a:moveTo>
                  <a:pt x="0" y="0"/>
                </a:moveTo>
                <a:lnTo>
                  <a:pt x="2441233" y="0"/>
                </a:lnTo>
                <a:lnTo>
                  <a:pt x="2441233" y="2423886"/>
                </a:lnTo>
                <a:lnTo>
                  <a:pt x="0" y="242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51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4692603" y="0"/>
            <a:ext cx="2806794" cy="6858000"/>
          </a:xfrm>
          <a:custGeom>
            <a:avLst/>
            <a:gdLst>
              <a:gd name="connsiteX0" fmla="*/ 0 w 2806794"/>
              <a:gd name="connsiteY0" fmla="*/ 0 h 6858000"/>
              <a:gd name="connsiteX1" fmla="*/ 2806794 w 2806794"/>
              <a:gd name="connsiteY1" fmla="*/ 0 h 6858000"/>
              <a:gd name="connsiteX2" fmla="*/ 2806794 w 2806794"/>
              <a:gd name="connsiteY2" fmla="*/ 6858000 h 6858000"/>
              <a:gd name="connsiteX3" fmla="*/ 0 w 2806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94" h="6858000">
                <a:moveTo>
                  <a:pt x="0" y="0"/>
                </a:moveTo>
                <a:lnTo>
                  <a:pt x="2806794" y="0"/>
                </a:lnTo>
                <a:lnTo>
                  <a:pt x="280679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36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94815" y="2069950"/>
            <a:ext cx="10402373" cy="4049002"/>
          </a:xfrm>
          <a:custGeom>
            <a:avLst/>
            <a:gdLst>
              <a:gd name="connsiteX0" fmla="*/ 7791996 w 10402373"/>
              <a:gd name="connsiteY0" fmla="*/ 0 h 4049002"/>
              <a:gd name="connsiteX1" fmla="*/ 10402373 w 10402373"/>
              <a:gd name="connsiteY1" fmla="*/ 0 h 4049002"/>
              <a:gd name="connsiteX2" fmla="*/ 10402373 w 10402373"/>
              <a:gd name="connsiteY2" fmla="*/ 2010936 h 4049002"/>
              <a:gd name="connsiteX3" fmla="*/ 10402373 w 10402373"/>
              <a:gd name="connsiteY3" fmla="*/ 2010937 h 4049002"/>
              <a:gd name="connsiteX4" fmla="*/ 10402373 w 10402373"/>
              <a:gd name="connsiteY4" fmla="*/ 4049002 h 4049002"/>
              <a:gd name="connsiteX5" fmla="*/ 7791997 w 10402373"/>
              <a:gd name="connsiteY5" fmla="*/ 4049002 h 4049002"/>
              <a:gd name="connsiteX6" fmla="*/ 7791996 w 10402373"/>
              <a:gd name="connsiteY6" fmla="*/ 4049002 h 4049002"/>
              <a:gd name="connsiteX7" fmla="*/ 5181621 w 10402373"/>
              <a:gd name="connsiteY7" fmla="*/ 4049002 h 4049002"/>
              <a:gd name="connsiteX8" fmla="*/ 5181621 w 10402373"/>
              <a:gd name="connsiteY8" fmla="*/ 2010936 h 4049002"/>
              <a:gd name="connsiteX9" fmla="*/ 7791996 w 10402373"/>
              <a:gd name="connsiteY9" fmla="*/ 2010936 h 4049002"/>
              <a:gd name="connsiteX10" fmla="*/ 0 w 10402373"/>
              <a:gd name="connsiteY10" fmla="*/ 0 h 4049002"/>
              <a:gd name="connsiteX11" fmla="*/ 2610377 w 10402373"/>
              <a:gd name="connsiteY11" fmla="*/ 0 h 4049002"/>
              <a:gd name="connsiteX12" fmla="*/ 2610377 w 10402373"/>
              <a:gd name="connsiteY12" fmla="*/ 2010936 h 4049002"/>
              <a:gd name="connsiteX13" fmla="*/ 5181620 w 10402373"/>
              <a:gd name="connsiteY13" fmla="*/ 2010936 h 4049002"/>
              <a:gd name="connsiteX14" fmla="*/ 5181620 w 10402373"/>
              <a:gd name="connsiteY14" fmla="*/ 4049002 h 4049002"/>
              <a:gd name="connsiteX15" fmla="*/ 2610377 w 10402373"/>
              <a:gd name="connsiteY15" fmla="*/ 4049002 h 4049002"/>
              <a:gd name="connsiteX16" fmla="*/ 2610376 w 10402373"/>
              <a:gd name="connsiteY16" fmla="*/ 4049002 h 4049002"/>
              <a:gd name="connsiteX17" fmla="*/ 0 w 10402373"/>
              <a:gd name="connsiteY17" fmla="*/ 4049002 h 404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02373" h="4049002">
                <a:moveTo>
                  <a:pt x="7791996" y="0"/>
                </a:moveTo>
                <a:lnTo>
                  <a:pt x="10402373" y="0"/>
                </a:lnTo>
                <a:lnTo>
                  <a:pt x="10402373" y="2010936"/>
                </a:lnTo>
                <a:lnTo>
                  <a:pt x="10402373" y="2010937"/>
                </a:lnTo>
                <a:lnTo>
                  <a:pt x="10402373" y="4049002"/>
                </a:lnTo>
                <a:lnTo>
                  <a:pt x="7791997" y="4049002"/>
                </a:lnTo>
                <a:lnTo>
                  <a:pt x="7791996" y="4049002"/>
                </a:lnTo>
                <a:lnTo>
                  <a:pt x="5181621" y="4049002"/>
                </a:lnTo>
                <a:lnTo>
                  <a:pt x="5181621" y="2010936"/>
                </a:lnTo>
                <a:lnTo>
                  <a:pt x="7791996" y="2010936"/>
                </a:lnTo>
                <a:close/>
                <a:moveTo>
                  <a:pt x="0" y="0"/>
                </a:moveTo>
                <a:lnTo>
                  <a:pt x="2610377" y="0"/>
                </a:lnTo>
                <a:lnTo>
                  <a:pt x="2610377" y="2010936"/>
                </a:lnTo>
                <a:lnTo>
                  <a:pt x="5181620" y="2010936"/>
                </a:lnTo>
                <a:lnTo>
                  <a:pt x="5181620" y="4049002"/>
                </a:lnTo>
                <a:lnTo>
                  <a:pt x="2610377" y="4049002"/>
                </a:lnTo>
                <a:lnTo>
                  <a:pt x="2610376" y="4049002"/>
                </a:lnTo>
                <a:lnTo>
                  <a:pt x="0" y="4049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61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55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536392" y="0"/>
            <a:ext cx="7115486" cy="3431548"/>
          </a:xfrm>
          <a:custGeom>
            <a:avLst/>
            <a:gdLst>
              <a:gd name="connsiteX0" fmla="*/ 7115486 w 7115486"/>
              <a:gd name="connsiteY0" fmla="*/ 0 h 3431548"/>
              <a:gd name="connsiteX1" fmla="*/ 7100159 w 7115486"/>
              <a:gd name="connsiteY1" fmla="*/ 116024 h 3431548"/>
              <a:gd name="connsiteX2" fmla="*/ 6689807 w 7115486"/>
              <a:gd name="connsiteY2" fmla="*/ 910118 h 3431548"/>
              <a:gd name="connsiteX3" fmla="*/ 4678021 w 7115486"/>
              <a:gd name="connsiteY3" fmla="*/ 2970694 h 3431548"/>
              <a:gd name="connsiteX4" fmla="*/ 2515888 w 7115486"/>
              <a:gd name="connsiteY4" fmla="*/ 2996597 h 3431548"/>
              <a:gd name="connsiteX5" fmla="*/ 455313 w 7115486"/>
              <a:gd name="connsiteY5" fmla="*/ 984810 h 3431548"/>
              <a:gd name="connsiteX6" fmla="*/ 3321 w 7115486"/>
              <a:gd name="connsiteY6" fmla="*/ 55570 h 3431548"/>
              <a:gd name="connsiteX7" fmla="*/ 0 w 7115486"/>
              <a:gd name="connsiteY7" fmla="*/ 0 h 343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15486" h="3431548">
                <a:moveTo>
                  <a:pt x="7115486" y="0"/>
                </a:moveTo>
                <a:lnTo>
                  <a:pt x="7100159" y="116024"/>
                </a:lnTo>
                <a:cubicBezTo>
                  <a:pt x="7047649" y="405799"/>
                  <a:pt x="6911021" y="683539"/>
                  <a:pt x="6689807" y="910118"/>
                </a:cubicBezTo>
                <a:lnTo>
                  <a:pt x="4678021" y="2970694"/>
                </a:lnTo>
                <a:cubicBezTo>
                  <a:pt x="4088117" y="3574903"/>
                  <a:pt x="3120098" y="3586501"/>
                  <a:pt x="2515888" y="2996597"/>
                </a:cubicBezTo>
                <a:lnTo>
                  <a:pt x="455313" y="984810"/>
                </a:lnTo>
                <a:cubicBezTo>
                  <a:pt x="190971" y="726728"/>
                  <a:pt x="40059" y="396271"/>
                  <a:pt x="3321" y="55570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7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65242" y="2552704"/>
            <a:ext cx="2145098" cy="2146294"/>
          </a:xfrm>
          <a:custGeom>
            <a:avLst/>
            <a:gdLst>
              <a:gd name="connsiteX0" fmla="*/ 357523 w 2145098"/>
              <a:gd name="connsiteY0" fmla="*/ 0 h 2146294"/>
              <a:gd name="connsiteX1" fmla="*/ 1787575 w 2145098"/>
              <a:gd name="connsiteY1" fmla="*/ 0 h 2146294"/>
              <a:gd name="connsiteX2" fmla="*/ 2145098 w 2145098"/>
              <a:gd name="connsiteY2" fmla="*/ 357523 h 2146294"/>
              <a:gd name="connsiteX3" fmla="*/ 2145098 w 2145098"/>
              <a:gd name="connsiteY3" fmla="*/ 1788771 h 2146294"/>
              <a:gd name="connsiteX4" fmla="*/ 1787575 w 2145098"/>
              <a:gd name="connsiteY4" fmla="*/ 2146294 h 2146294"/>
              <a:gd name="connsiteX5" fmla="*/ 357523 w 2145098"/>
              <a:gd name="connsiteY5" fmla="*/ 2146294 h 2146294"/>
              <a:gd name="connsiteX6" fmla="*/ 0 w 2145098"/>
              <a:gd name="connsiteY6" fmla="*/ 1788771 h 2146294"/>
              <a:gd name="connsiteX7" fmla="*/ 0 w 2145098"/>
              <a:gd name="connsiteY7" fmla="*/ 357523 h 2146294"/>
              <a:gd name="connsiteX8" fmla="*/ 357523 w 2145098"/>
              <a:gd name="connsiteY8" fmla="*/ 0 h 214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098" h="2146294">
                <a:moveTo>
                  <a:pt x="357523" y="0"/>
                </a:moveTo>
                <a:lnTo>
                  <a:pt x="1787575" y="0"/>
                </a:lnTo>
                <a:cubicBezTo>
                  <a:pt x="1985030" y="0"/>
                  <a:pt x="2145098" y="160068"/>
                  <a:pt x="2145098" y="357523"/>
                </a:cubicBezTo>
                <a:lnTo>
                  <a:pt x="2145098" y="1788771"/>
                </a:lnTo>
                <a:cubicBezTo>
                  <a:pt x="2145098" y="1986226"/>
                  <a:pt x="1985030" y="2146294"/>
                  <a:pt x="1787575" y="2146294"/>
                </a:cubicBezTo>
                <a:lnTo>
                  <a:pt x="357523" y="2146294"/>
                </a:lnTo>
                <a:cubicBezTo>
                  <a:pt x="160068" y="2146294"/>
                  <a:pt x="0" y="1986226"/>
                  <a:pt x="0" y="1788771"/>
                </a:cubicBezTo>
                <a:lnTo>
                  <a:pt x="0" y="357523"/>
                </a:lnTo>
                <a:cubicBezTo>
                  <a:pt x="0" y="160068"/>
                  <a:pt x="160068" y="0"/>
                  <a:pt x="357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704047" y="2552704"/>
            <a:ext cx="2145098" cy="2146294"/>
          </a:xfrm>
          <a:custGeom>
            <a:avLst/>
            <a:gdLst>
              <a:gd name="connsiteX0" fmla="*/ 357523 w 2145098"/>
              <a:gd name="connsiteY0" fmla="*/ 0 h 2146294"/>
              <a:gd name="connsiteX1" fmla="*/ 1787575 w 2145098"/>
              <a:gd name="connsiteY1" fmla="*/ 0 h 2146294"/>
              <a:gd name="connsiteX2" fmla="*/ 2145098 w 2145098"/>
              <a:gd name="connsiteY2" fmla="*/ 357523 h 2146294"/>
              <a:gd name="connsiteX3" fmla="*/ 2145098 w 2145098"/>
              <a:gd name="connsiteY3" fmla="*/ 1788771 h 2146294"/>
              <a:gd name="connsiteX4" fmla="*/ 1787575 w 2145098"/>
              <a:gd name="connsiteY4" fmla="*/ 2146294 h 2146294"/>
              <a:gd name="connsiteX5" fmla="*/ 357523 w 2145098"/>
              <a:gd name="connsiteY5" fmla="*/ 2146294 h 2146294"/>
              <a:gd name="connsiteX6" fmla="*/ 0 w 2145098"/>
              <a:gd name="connsiteY6" fmla="*/ 1788771 h 2146294"/>
              <a:gd name="connsiteX7" fmla="*/ 0 w 2145098"/>
              <a:gd name="connsiteY7" fmla="*/ 357523 h 2146294"/>
              <a:gd name="connsiteX8" fmla="*/ 357523 w 2145098"/>
              <a:gd name="connsiteY8" fmla="*/ 0 h 214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098" h="2146294">
                <a:moveTo>
                  <a:pt x="357523" y="0"/>
                </a:moveTo>
                <a:lnTo>
                  <a:pt x="1787575" y="0"/>
                </a:lnTo>
                <a:cubicBezTo>
                  <a:pt x="1985030" y="0"/>
                  <a:pt x="2145098" y="160068"/>
                  <a:pt x="2145098" y="357523"/>
                </a:cubicBezTo>
                <a:lnTo>
                  <a:pt x="2145098" y="1788771"/>
                </a:lnTo>
                <a:cubicBezTo>
                  <a:pt x="2145098" y="1986226"/>
                  <a:pt x="1985030" y="2146294"/>
                  <a:pt x="1787575" y="2146294"/>
                </a:cubicBezTo>
                <a:lnTo>
                  <a:pt x="357523" y="2146294"/>
                </a:lnTo>
                <a:cubicBezTo>
                  <a:pt x="160068" y="2146294"/>
                  <a:pt x="0" y="1986226"/>
                  <a:pt x="0" y="1788771"/>
                </a:cubicBezTo>
                <a:lnTo>
                  <a:pt x="0" y="357523"/>
                </a:lnTo>
                <a:cubicBezTo>
                  <a:pt x="0" y="160068"/>
                  <a:pt x="160068" y="0"/>
                  <a:pt x="357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42852" y="2552704"/>
            <a:ext cx="2145098" cy="2146294"/>
          </a:xfrm>
          <a:custGeom>
            <a:avLst/>
            <a:gdLst>
              <a:gd name="connsiteX0" fmla="*/ 357523 w 2145098"/>
              <a:gd name="connsiteY0" fmla="*/ 0 h 2146294"/>
              <a:gd name="connsiteX1" fmla="*/ 1787575 w 2145098"/>
              <a:gd name="connsiteY1" fmla="*/ 0 h 2146294"/>
              <a:gd name="connsiteX2" fmla="*/ 2145098 w 2145098"/>
              <a:gd name="connsiteY2" fmla="*/ 357523 h 2146294"/>
              <a:gd name="connsiteX3" fmla="*/ 2145098 w 2145098"/>
              <a:gd name="connsiteY3" fmla="*/ 1788771 h 2146294"/>
              <a:gd name="connsiteX4" fmla="*/ 1787575 w 2145098"/>
              <a:gd name="connsiteY4" fmla="*/ 2146294 h 2146294"/>
              <a:gd name="connsiteX5" fmla="*/ 357523 w 2145098"/>
              <a:gd name="connsiteY5" fmla="*/ 2146294 h 2146294"/>
              <a:gd name="connsiteX6" fmla="*/ 0 w 2145098"/>
              <a:gd name="connsiteY6" fmla="*/ 1788771 h 2146294"/>
              <a:gd name="connsiteX7" fmla="*/ 0 w 2145098"/>
              <a:gd name="connsiteY7" fmla="*/ 357523 h 2146294"/>
              <a:gd name="connsiteX8" fmla="*/ 357523 w 2145098"/>
              <a:gd name="connsiteY8" fmla="*/ 0 h 214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098" h="2146294">
                <a:moveTo>
                  <a:pt x="357523" y="0"/>
                </a:moveTo>
                <a:lnTo>
                  <a:pt x="1787575" y="0"/>
                </a:lnTo>
                <a:cubicBezTo>
                  <a:pt x="1985030" y="0"/>
                  <a:pt x="2145098" y="160068"/>
                  <a:pt x="2145098" y="357523"/>
                </a:cubicBezTo>
                <a:lnTo>
                  <a:pt x="2145098" y="1788771"/>
                </a:lnTo>
                <a:cubicBezTo>
                  <a:pt x="2145098" y="1986226"/>
                  <a:pt x="1985030" y="2146294"/>
                  <a:pt x="1787575" y="2146294"/>
                </a:cubicBezTo>
                <a:lnTo>
                  <a:pt x="357523" y="2146294"/>
                </a:lnTo>
                <a:cubicBezTo>
                  <a:pt x="160068" y="2146294"/>
                  <a:pt x="0" y="1986226"/>
                  <a:pt x="0" y="1788771"/>
                </a:cubicBezTo>
                <a:lnTo>
                  <a:pt x="0" y="357523"/>
                </a:lnTo>
                <a:cubicBezTo>
                  <a:pt x="0" y="160068"/>
                  <a:pt x="160068" y="0"/>
                  <a:pt x="357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981657" y="2552703"/>
            <a:ext cx="2145100" cy="2146296"/>
          </a:xfrm>
          <a:custGeom>
            <a:avLst/>
            <a:gdLst>
              <a:gd name="connsiteX0" fmla="*/ 357524 w 2145100"/>
              <a:gd name="connsiteY0" fmla="*/ 0 h 2146296"/>
              <a:gd name="connsiteX1" fmla="*/ 1787576 w 2145100"/>
              <a:gd name="connsiteY1" fmla="*/ 0 h 2146296"/>
              <a:gd name="connsiteX2" fmla="*/ 2145100 w 2145100"/>
              <a:gd name="connsiteY2" fmla="*/ 357524 h 2146296"/>
              <a:gd name="connsiteX3" fmla="*/ 2145100 w 2145100"/>
              <a:gd name="connsiteY3" fmla="*/ 1788772 h 2146296"/>
              <a:gd name="connsiteX4" fmla="*/ 1787576 w 2145100"/>
              <a:gd name="connsiteY4" fmla="*/ 2146296 h 2146296"/>
              <a:gd name="connsiteX5" fmla="*/ 357524 w 2145100"/>
              <a:gd name="connsiteY5" fmla="*/ 2146296 h 2146296"/>
              <a:gd name="connsiteX6" fmla="*/ 0 w 2145100"/>
              <a:gd name="connsiteY6" fmla="*/ 1788772 h 2146296"/>
              <a:gd name="connsiteX7" fmla="*/ 0 w 2145100"/>
              <a:gd name="connsiteY7" fmla="*/ 357524 h 2146296"/>
              <a:gd name="connsiteX8" fmla="*/ 357524 w 2145100"/>
              <a:gd name="connsiteY8" fmla="*/ 0 h 214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100" h="2146296">
                <a:moveTo>
                  <a:pt x="357524" y="0"/>
                </a:moveTo>
                <a:lnTo>
                  <a:pt x="1787576" y="0"/>
                </a:lnTo>
                <a:cubicBezTo>
                  <a:pt x="1985031" y="0"/>
                  <a:pt x="2145100" y="160069"/>
                  <a:pt x="2145100" y="357524"/>
                </a:cubicBezTo>
                <a:lnTo>
                  <a:pt x="2145100" y="1788772"/>
                </a:lnTo>
                <a:cubicBezTo>
                  <a:pt x="2145100" y="1986227"/>
                  <a:pt x="1985031" y="2146296"/>
                  <a:pt x="1787576" y="2146296"/>
                </a:cubicBezTo>
                <a:lnTo>
                  <a:pt x="357524" y="2146296"/>
                </a:lnTo>
                <a:cubicBezTo>
                  <a:pt x="160069" y="2146296"/>
                  <a:pt x="0" y="1986227"/>
                  <a:pt x="0" y="1788772"/>
                </a:cubicBezTo>
                <a:lnTo>
                  <a:pt x="0" y="357524"/>
                </a:lnTo>
                <a:cubicBezTo>
                  <a:pt x="0" y="160069"/>
                  <a:pt x="160069" y="0"/>
                  <a:pt x="3575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2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4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602941"/>
          </a:xfrm>
          <a:custGeom>
            <a:avLst/>
            <a:gdLst>
              <a:gd name="connsiteX0" fmla="*/ 0 w 12192000"/>
              <a:gd name="connsiteY0" fmla="*/ 0 h 4602941"/>
              <a:gd name="connsiteX1" fmla="*/ 12192000 w 12192000"/>
              <a:gd name="connsiteY1" fmla="*/ 0 h 4602941"/>
              <a:gd name="connsiteX2" fmla="*/ 12192000 w 12192000"/>
              <a:gd name="connsiteY2" fmla="*/ 4602941 h 4602941"/>
              <a:gd name="connsiteX3" fmla="*/ 0 w 12192000"/>
              <a:gd name="connsiteY3" fmla="*/ 4602941 h 460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602941">
                <a:moveTo>
                  <a:pt x="0" y="0"/>
                </a:moveTo>
                <a:lnTo>
                  <a:pt x="12192000" y="0"/>
                </a:lnTo>
                <a:lnTo>
                  <a:pt x="12192000" y="4602941"/>
                </a:lnTo>
                <a:lnTo>
                  <a:pt x="0" y="46029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61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>
          <a:gsLst>
            <a:gs pos="0">
              <a:schemeClr val="bg2"/>
            </a:gs>
            <a:gs pos="29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03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761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465100" y="1120466"/>
            <a:ext cx="4617068" cy="4617068"/>
          </a:xfrm>
          <a:custGeom>
            <a:avLst/>
            <a:gdLst>
              <a:gd name="connsiteX0" fmla="*/ 2308534 w 4617068"/>
              <a:gd name="connsiteY0" fmla="*/ 0 h 4617068"/>
              <a:gd name="connsiteX1" fmla="*/ 4617068 w 4617068"/>
              <a:gd name="connsiteY1" fmla="*/ 2308534 h 4617068"/>
              <a:gd name="connsiteX2" fmla="*/ 2308534 w 4617068"/>
              <a:gd name="connsiteY2" fmla="*/ 4617068 h 4617068"/>
              <a:gd name="connsiteX3" fmla="*/ 0 w 4617068"/>
              <a:gd name="connsiteY3" fmla="*/ 2308534 h 4617068"/>
              <a:gd name="connsiteX4" fmla="*/ 2308534 w 4617068"/>
              <a:gd name="connsiteY4" fmla="*/ 0 h 4617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7068" h="4617068">
                <a:moveTo>
                  <a:pt x="2308534" y="0"/>
                </a:moveTo>
                <a:cubicBezTo>
                  <a:pt x="3583502" y="0"/>
                  <a:pt x="4617068" y="1033566"/>
                  <a:pt x="4617068" y="2308534"/>
                </a:cubicBezTo>
                <a:cubicBezTo>
                  <a:pt x="4617068" y="3583502"/>
                  <a:pt x="3583502" y="4617068"/>
                  <a:pt x="2308534" y="4617068"/>
                </a:cubicBezTo>
                <a:cubicBezTo>
                  <a:pt x="1033566" y="4617068"/>
                  <a:pt x="0" y="3583502"/>
                  <a:pt x="0" y="2308534"/>
                </a:cubicBezTo>
                <a:cubicBezTo>
                  <a:pt x="0" y="1033566"/>
                  <a:pt x="1033566" y="0"/>
                  <a:pt x="23085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3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9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2220686"/>
            <a:ext cx="12192000" cy="3468914"/>
          </a:xfrm>
          <a:custGeom>
            <a:avLst/>
            <a:gdLst>
              <a:gd name="connsiteX0" fmla="*/ 0 w 12192000"/>
              <a:gd name="connsiteY0" fmla="*/ 0 h 3468914"/>
              <a:gd name="connsiteX1" fmla="*/ 12192000 w 12192000"/>
              <a:gd name="connsiteY1" fmla="*/ 0 h 3468914"/>
              <a:gd name="connsiteX2" fmla="*/ 12192000 w 12192000"/>
              <a:gd name="connsiteY2" fmla="*/ 3468914 h 3468914"/>
              <a:gd name="connsiteX3" fmla="*/ 0 w 12192000"/>
              <a:gd name="connsiteY3" fmla="*/ 3468914 h 346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68914">
                <a:moveTo>
                  <a:pt x="0" y="0"/>
                </a:moveTo>
                <a:lnTo>
                  <a:pt x="12192000" y="0"/>
                </a:lnTo>
                <a:lnTo>
                  <a:pt x="12192000" y="3468914"/>
                </a:lnTo>
                <a:lnTo>
                  <a:pt x="0" y="3468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03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462968" y="928117"/>
            <a:ext cx="3362064" cy="4166399"/>
          </a:xfrm>
          <a:custGeom>
            <a:avLst/>
            <a:gdLst>
              <a:gd name="connsiteX0" fmla="*/ 0 w 3362064"/>
              <a:gd name="connsiteY0" fmla="*/ 0 h 4166399"/>
              <a:gd name="connsiteX1" fmla="*/ 3362064 w 3362064"/>
              <a:gd name="connsiteY1" fmla="*/ 0 h 4166399"/>
              <a:gd name="connsiteX2" fmla="*/ 3362064 w 3362064"/>
              <a:gd name="connsiteY2" fmla="*/ 4166399 h 4166399"/>
              <a:gd name="connsiteX3" fmla="*/ 0 w 3362064"/>
              <a:gd name="connsiteY3" fmla="*/ 4166399 h 416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064" h="4166399">
                <a:moveTo>
                  <a:pt x="0" y="0"/>
                </a:moveTo>
                <a:lnTo>
                  <a:pt x="3362064" y="0"/>
                </a:lnTo>
                <a:lnTo>
                  <a:pt x="3362064" y="4166399"/>
                </a:lnTo>
                <a:lnTo>
                  <a:pt x="0" y="41663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3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1938796"/>
            <a:ext cx="4455268" cy="2178996"/>
          </a:xfrm>
          <a:custGeom>
            <a:avLst/>
            <a:gdLst>
              <a:gd name="connsiteX0" fmla="*/ 0 w 4455268"/>
              <a:gd name="connsiteY0" fmla="*/ 0 h 2178996"/>
              <a:gd name="connsiteX1" fmla="*/ 4455268 w 4455268"/>
              <a:gd name="connsiteY1" fmla="*/ 0 h 2178996"/>
              <a:gd name="connsiteX2" fmla="*/ 4455268 w 4455268"/>
              <a:gd name="connsiteY2" fmla="*/ 2178996 h 2178996"/>
              <a:gd name="connsiteX3" fmla="*/ 0 w 4455268"/>
              <a:gd name="connsiteY3" fmla="*/ 2178996 h 217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268" h="2178996">
                <a:moveTo>
                  <a:pt x="0" y="0"/>
                </a:moveTo>
                <a:lnTo>
                  <a:pt x="4455268" y="0"/>
                </a:lnTo>
                <a:lnTo>
                  <a:pt x="4455268" y="2178996"/>
                </a:lnTo>
                <a:lnTo>
                  <a:pt x="0" y="2178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15774" y="1938796"/>
            <a:ext cx="5184842" cy="2178996"/>
          </a:xfrm>
          <a:custGeom>
            <a:avLst/>
            <a:gdLst>
              <a:gd name="connsiteX0" fmla="*/ 0 w 5184842"/>
              <a:gd name="connsiteY0" fmla="*/ 0 h 2178996"/>
              <a:gd name="connsiteX1" fmla="*/ 5184842 w 5184842"/>
              <a:gd name="connsiteY1" fmla="*/ 0 h 2178996"/>
              <a:gd name="connsiteX2" fmla="*/ 5184842 w 5184842"/>
              <a:gd name="connsiteY2" fmla="*/ 2178996 h 2178996"/>
              <a:gd name="connsiteX3" fmla="*/ 0 w 5184842"/>
              <a:gd name="connsiteY3" fmla="*/ 2178996 h 217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4842" h="2178996">
                <a:moveTo>
                  <a:pt x="0" y="0"/>
                </a:moveTo>
                <a:lnTo>
                  <a:pt x="5184842" y="0"/>
                </a:lnTo>
                <a:lnTo>
                  <a:pt x="5184842" y="2178996"/>
                </a:lnTo>
                <a:lnTo>
                  <a:pt x="0" y="2178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961123" y="1938796"/>
            <a:ext cx="2210846" cy="2178996"/>
          </a:xfrm>
          <a:custGeom>
            <a:avLst/>
            <a:gdLst>
              <a:gd name="connsiteX0" fmla="*/ 0 w 2210846"/>
              <a:gd name="connsiteY0" fmla="*/ 0 h 2178996"/>
              <a:gd name="connsiteX1" fmla="*/ 2210846 w 2210846"/>
              <a:gd name="connsiteY1" fmla="*/ 0 h 2178996"/>
              <a:gd name="connsiteX2" fmla="*/ 2210846 w 2210846"/>
              <a:gd name="connsiteY2" fmla="*/ 2178996 h 2178996"/>
              <a:gd name="connsiteX3" fmla="*/ 0 w 2210846"/>
              <a:gd name="connsiteY3" fmla="*/ 2178996 h 217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0846" h="2178996">
                <a:moveTo>
                  <a:pt x="0" y="0"/>
                </a:moveTo>
                <a:lnTo>
                  <a:pt x="2210846" y="0"/>
                </a:lnTo>
                <a:lnTo>
                  <a:pt x="2210846" y="2178996"/>
                </a:lnTo>
                <a:lnTo>
                  <a:pt x="0" y="2178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1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" y="3789363"/>
            <a:ext cx="2442027" cy="3068637"/>
          </a:xfrm>
          <a:custGeom>
            <a:avLst/>
            <a:gdLst>
              <a:gd name="connsiteX0" fmla="*/ 0 w 2442027"/>
              <a:gd name="connsiteY0" fmla="*/ 0 h 3068637"/>
              <a:gd name="connsiteX1" fmla="*/ 2442027 w 2442027"/>
              <a:gd name="connsiteY1" fmla="*/ 0 h 3068637"/>
              <a:gd name="connsiteX2" fmla="*/ 2442027 w 2442027"/>
              <a:gd name="connsiteY2" fmla="*/ 3068637 h 3068637"/>
              <a:gd name="connsiteX3" fmla="*/ 0 w 2442027"/>
              <a:gd name="connsiteY3" fmla="*/ 3068637 h 3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068637">
                <a:moveTo>
                  <a:pt x="0" y="0"/>
                </a:moveTo>
                <a:lnTo>
                  <a:pt x="2442027" y="0"/>
                </a:lnTo>
                <a:lnTo>
                  <a:pt x="2442027" y="3068637"/>
                </a:lnTo>
                <a:lnTo>
                  <a:pt x="0" y="3068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2437494" y="3789363"/>
            <a:ext cx="2442027" cy="3068637"/>
          </a:xfrm>
          <a:custGeom>
            <a:avLst/>
            <a:gdLst>
              <a:gd name="connsiteX0" fmla="*/ 0 w 2442027"/>
              <a:gd name="connsiteY0" fmla="*/ 0 h 3068637"/>
              <a:gd name="connsiteX1" fmla="*/ 2442027 w 2442027"/>
              <a:gd name="connsiteY1" fmla="*/ 0 h 3068637"/>
              <a:gd name="connsiteX2" fmla="*/ 2442027 w 2442027"/>
              <a:gd name="connsiteY2" fmla="*/ 3068637 h 3068637"/>
              <a:gd name="connsiteX3" fmla="*/ 0 w 2442027"/>
              <a:gd name="connsiteY3" fmla="*/ 3068637 h 3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068637">
                <a:moveTo>
                  <a:pt x="0" y="0"/>
                </a:moveTo>
                <a:lnTo>
                  <a:pt x="2442027" y="0"/>
                </a:lnTo>
                <a:lnTo>
                  <a:pt x="2442027" y="3068637"/>
                </a:lnTo>
                <a:lnTo>
                  <a:pt x="0" y="3068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4874987" y="3789363"/>
            <a:ext cx="2442027" cy="3068637"/>
          </a:xfrm>
          <a:custGeom>
            <a:avLst/>
            <a:gdLst>
              <a:gd name="connsiteX0" fmla="*/ 0 w 2442027"/>
              <a:gd name="connsiteY0" fmla="*/ 0 h 3068637"/>
              <a:gd name="connsiteX1" fmla="*/ 2442027 w 2442027"/>
              <a:gd name="connsiteY1" fmla="*/ 0 h 3068637"/>
              <a:gd name="connsiteX2" fmla="*/ 2442027 w 2442027"/>
              <a:gd name="connsiteY2" fmla="*/ 3068637 h 3068637"/>
              <a:gd name="connsiteX3" fmla="*/ 0 w 2442027"/>
              <a:gd name="connsiteY3" fmla="*/ 3068637 h 3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068637">
                <a:moveTo>
                  <a:pt x="0" y="0"/>
                </a:moveTo>
                <a:lnTo>
                  <a:pt x="2442027" y="0"/>
                </a:lnTo>
                <a:lnTo>
                  <a:pt x="2442027" y="3068637"/>
                </a:lnTo>
                <a:lnTo>
                  <a:pt x="0" y="3068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7312479" y="3789363"/>
            <a:ext cx="2442027" cy="3068637"/>
          </a:xfrm>
          <a:custGeom>
            <a:avLst/>
            <a:gdLst>
              <a:gd name="connsiteX0" fmla="*/ 0 w 2442027"/>
              <a:gd name="connsiteY0" fmla="*/ 0 h 3068637"/>
              <a:gd name="connsiteX1" fmla="*/ 2442027 w 2442027"/>
              <a:gd name="connsiteY1" fmla="*/ 0 h 3068637"/>
              <a:gd name="connsiteX2" fmla="*/ 2442027 w 2442027"/>
              <a:gd name="connsiteY2" fmla="*/ 3068637 h 3068637"/>
              <a:gd name="connsiteX3" fmla="*/ 0 w 2442027"/>
              <a:gd name="connsiteY3" fmla="*/ 3068637 h 3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068637">
                <a:moveTo>
                  <a:pt x="0" y="0"/>
                </a:moveTo>
                <a:lnTo>
                  <a:pt x="2442027" y="0"/>
                </a:lnTo>
                <a:lnTo>
                  <a:pt x="2442027" y="3068637"/>
                </a:lnTo>
                <a:lnTo>
                  <a:pt x="0" y="3068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9749974" y="3789363"/>
            <a:ext cx="2442027" cy="3068637"/>
          </a:xfrm>
          <a:custGeom>
            <a:avLst/>
            <a:gdLst>
              <a:gd name="connsiteX0" fmla="*/ 0 w 2442027"/>
              <a:gd name="connsiteY0" fmla="*/ 0 h 3068637"/>
              <a:gd name="connsiteX1" fmla="*/ 2442027 w 2442027"/>
              <a:gd name="connsiteY1" fmla="*/ 0 h 3068637"/>
              <a:gd name="connsiteX2" fmla="*/ 2442027 w 2442027"/>
              <a:gd name="connsiteY2" fmla="*/ 3068637 h 3068637"/>
              <a:gd name="connsiteX3" fmla="*/ 0 w 2442027"/>
              <a:gd name="connsiteY3" fmla="*/ 3068637 h 3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068637">
                <a:moveTo>
                  <a:pt x="0" y="0"/>
                </a:moveTo>
                <a:lnTo>
                  <a:pt x="2442027" y="0"/>
                </a:lnTo>
                <a:lnTo>
                  <a:pt x="2442027" y="3068637"/>
                </a:lnTo>
                <a:lnTo>
                  <a:pt x="0" y="3068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2867222" y="1"/>
            <a:ext cx="9324779" cy="6858001"/>
          </a:xfrm>
          <a:custGeom>
            <a:avLst/>
            <a:gdLst>
              <a:gd name="connsiteX0" fmla="*/ 7980246 w 9324779"/>
              <a:gd name="connsiteY0" fmla="*/ 3223322 h 6858001"/>
              <a:gd name="connsiteX1" fmla="*/ 9324779 w 9324779"/>
              <a:gd name="connsiteY1" fmla="*/ 4567855 h 6858001"/>
              <a:gd name="connsiteX2" fmla="*/ 9324779 w 9324779"/>
              <a:gd name="connsiteY2" fmla="*/ 6641804 h 6858001"/>
              <a:gd name="connsiteX3" fmla="*/ 9108582 w 9324779"/>
              <a:gd name="connsiteY3" fmla="*/ 6858001 h 6858001"/>
              <a:gd name="connsiteX4" fmla="*/ 6851910 w 9324779"/>
              <a:gd name="connsiteY4" fmla="*/ 6858001 h 6858001"/>
              <a:gd name="connsiteX5" fmla="*/ 5598739 w 9324779"/>
              <a:gd name="connsiteY5" fmla="*/ 5604829 h 6858001"/>
              <a:gd name="connsiteX6" fmla="*/ 9324779 w 9324779"/>
              <a:gd name="connsiteY6" fmla="*/ 1859655 h 6858001"/>
              <a:gd name="connsiteX7" fmla="*/ 9324779 w 9324779"/>
              <a:gd name="connsiteY7" fmla="*/ 3920343 h 6858001"/>
              <a:gd name="connsiteX8" fmla="*/ 8294435 w 9324779"/>
              <a:gd name="connsiteY8" fmla="*/ 2889999 h 6858001"/>
              <a:gd name="connsiteX9" fmla="*/ 5304250 w 9324779"/>
              <a:gd name="connsiteY9" fmla="*/ 377366 h 6858001"/>
              <a:gd name="connsiteX10" fmla="*/ 7685757 w 9324779"/>
              <a:gd name="connsiteY10" fmla="*/ 2758874 h 6858001"/>
              <a:gd name="connsiteX11" fmla="*/ 5304250 w 9324779"/>
              <a:gd name="connsiteY11" fmla="*/ 5140381 h 6858001"/>
              <a:gd name="connsiteX12" fmla="*/ 2922742 w 9324779"/>
              <a:gd name="connsiteY12" fmla="*/ 2758874 h 6858001"/>
              <a:gd name="connsiteX13" fmla="*/ 5714857 w 9324779"/>
              <a:gd name="connsiteY13" fmla="*/ 0 h 6858001"/>
              <a:gd name="connsiteX14" fmla="*/ 9324778 w 9324779"/>
              <a:gd name="connsiteY14" fmla="*/ 0 h 6858001"/>
              <a:gd name="connsiteX15" fmla="*/ 9324779 w 9324779"/>
              <a:gd name="connsiteY15" fmla="*/ 1153092 h 6858001"/>
              <a:gd name="connsiteX16" fmla="*/ 8082097 w 9324779"/>
              <a:gd name="connsiteY16" fmla="*/ 2395773 h 6858001"/>
              <a:gd name="connsiteX17" fmla="*/ 5700591 w 9324779"/>
              <a:gd name="connsiteY17" fmla="*/ 14266 h 6858001"/>
              <a:gd name="connsiteX18" fmla="*/ 19308 w 9324779"/>
              <a:gd name="connsiteY18" fmla="*/ 0 h 6858001"/>
              <a:gd name="connsiteX19" fmla="*/ 4743706 w 9324779"/>
              <a:gd name="connsiteY19" fmla="*/ 0 h 6858001"/>
              <a:gd name="connsiteX20" fmla="*/ 4763015 w 9324779"/>
              <a:gd name="connsiteY20" fmla="*/ 19309 h 6858001"/>
              <a:gd name="connsiteX21" fmla="*/ 2381507 w 9324779"/>
              <a:gd name="connsiteY21" fmla="*/ 2400816 h 6858001"/>
              <a:gd name="connsiteX22" fmla="*/ 0 w 9324779"/>
              <a:gd name="connsiteY22" fmla="*/ 1930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324779" h="6858001">
                <a:moveTo>
                  <a:pt x="7980246" y="3223322"/>
                </a:moveTo>
                <a:lnTo>
                  <a:pt x="9324779" y="4567855"/>
                </a:lnTo>
                <a:lnTo>
                  <a:pt x="9324779" y="6641804"/>
                </a:lnTo>
                <a:lnTo>
                  <a:pt x="9108582" y="6858001"/>
                </a:lnTo>
                <a:lnTo>
                  <a:pt x="6851910" y="6858001"/>
                </a:lnTo>
                <a:lnTo>
                  <a:pt x="5598739" y="5604829"/>
                </a:lnTo>
                <a:close/>
                <a:moveTo>
                  <a:pt x="9324779" y="1859655"/>
                </a:moveTo>
                <a:lnTo>
                  <a:pt x="9324779" y="3920343"/>
                </a:lnTo>
                <a:lnTo>
                  <a:pt x="8294435" y="2889999"/>
                </a:lnTo>
                <a:close/>
                <a:moveTo>
                  <a:pt x="5304250" y="377366"/>
                </a:moveTo>
                <a:lnTo>
                  <a:pt x="7685757" y="2758874"/>
                </a:lnTo>
                <a:lnTo>
                  <a:pt x="5304250" y="5140381"/>
                </a:lnTo>
                <a:lnTo>
                  <a:pt x="2922742" y="2758874"/>
                </a:lnTo>
                <a:close/>
                <a:moveTo>
                  <a:pt x="5714857" y="0"/>
                </a:moveTo>
                <a:lnTo>
                  <a:pt x="9324778" y="0"/>
                </a:lnTo>
                <a:lnTo>
                  <a:pt x="9324779" y="1153092"/>
                </a:lnTo>
                <a:lnTo>
                  <a:pt x="8082097" y="2395773"/>
                </a:lnTo>
                <a:lnTo>
                  <a:pt x="5700591" y="14266"/>
                </a:lnTo>
                <a:close/>
                <a:moveTo>
                  <a:pt x="19308" y="0"/>
                </a:moveTo>
                <a:lnTo>
                  <a:pt x="4743706" y="0"/>
                </a:lnTo>
                <a:lnTo>
                  <a:pt x="4763015" y="19309"/>
                </a:lnTo>
                <a:lnTo>
                  <a:pt x="2381507" y="2400816"/>
                </a:lnTo>
                <a:lnTo>
                  <a:pt x="0" y="193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6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60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749" r:id="rId23"/>
    <p:sldLayoutId id="2147483750" r:id="rId24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2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Layout" Target="../slideLayouts/slideLayout2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6.png"/><Relationship Id="rId2" Type="http://schemas.openxmlformats.org/officeDocument/2006/relationships/tags" Target="../tags/tag9.xml"/><Relationship Id="rId16" Type="http://schemas.openxmlformats.org/officeDocument/2006/relationships/image" Target="../media/image7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8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梯形 8">
            <a:extLst>
              <a:ext uri="{FF2B5EF4-FFF2-40B4-BE49-F238E27FC236}">
                <a16:creationId xmlns:a16="http://schemas.microsoft.com/office/drawing/2014/main" id="{8E4C3CF9-6004-40FA-AC24-9C174B5F81BE}"/>
              </a:ext>
            </a:extLst>
          </p:cNvPr>
          <p:cNvSpPr/>
          <p:nvPr/>
        </p:nvSpPr>
        <p:spPr>
          <a:xfrm rot="5400000">
            <a:off x="98210" y="308812"/>
            <a:ext cx="6043960" cy="6240378"/>
          </a:xfrm>
          <a:prstGeom prst="trapezoid">
            <a:avLst>
              <a:gd name="adj" fmla="val 17635"/>
            </a:avLst>
          </a:prstGeom>
          <a:gradFill>
            <a:gsLst>
              <a:gs pos="0">
                <a:srgbClr val="24563C">
                  <a:alpha val="57000"/>
                </a:srgbClr>
              </a:gs>
              <a:gs pos="100000">
                <a:srgbClr val="24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梯形 7">
            <a:extLst>
              <a:ext uri="{FF2B5EF4-FFF2-40B4-BE49-F238E27FC236}">
                <a16:creationId xmlns:a16="http://schemas.microsoft.com/office/drawing/2014/main" id="{E131C212-50F7-4AAE-A411-7BEAE36ED737}"/>
              </a:ext>
            </a:extLst>
          </p:cNvPr>
          <p:cNvSpPr/>
          <p:nvPr/>
        </p:nvSpPr>
        <p:spPr>
          <a:xfrm rot="16200000" flipH="1">
            <a:off x="8506328" y="3172325"/>
            <a:ext cx="6858001" cy="513352"/>
          </a:xfrm>
          <a:prstGeom prst="trapezoid">
            <a:avLst>
              <a:gd name="adj" fmla="val 58260"/>
            </a:avLst>
          </a:prstGeom>
          <a:solidFill>
            <a:srgbClr val="3E6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14">
            <a:extLst>
              <a:ext uri="{FF2B5EF4-FFF2-40B4-BE49-F238E27FC236}">
                <a16:creationId xmlns:a16="http://schemas.microsoft.com/office/drawing/2014/main" id="{527F1AD8-24B0-428F-B9D3-C9730E641373}"/>
              </a:ext>
            </a:extLst>
          </p:cNvPr>
          <p:cNvSpPr/>
          <p:nvPr/>
        </p:nvSpPr>
        <p:spPr>
          <a:xfrm>
            <a:off x="6489959" y="407020"/>
            <a:ext cx="5030529" cy="6043960"/>
          </a:xfrm>
          <a:custGeom>
            <a:avLst/>
            <a:gdLst>
              <a:gd name="connsiteX0" fmla="*/ 0 w 5030529"/>
              <a:gd name="connsiteY0" fmla="*/ 896394 h 6858000"/>
              <a:gd name="connsiteX1" fmla="*/ 963967 w 5030529"/>
              <a:gd name="connsiteY1" fmla="*/ 896394 h 6858000"/>
              <a:gd name="connsiteX2" fmla="*/ 963967 w 5030529"/>
              <a:gd name="connsiteY2" fmla="*/ 5961607 h 6858000"/>
              <a:gd name="connsiteX3" fmla="*/ 0 w 5030529"/>
              <a:gd name="connsiteY3" fmla="*/ 5961607 h 6858000"/>
              <a:gd name="connsiteX4" fmla="*/ 1221723 w 5030529"/>
              <a:gd name="connsiteY4" fmla="*/ 662486 h 6858000"/>
              <a:gd name="connsiteX5" fmla="*/ 2185690 w 5030529"/>
              <a:gd name="connsiteY5" fmla="*/ 662486 h 6858000"/>
              <a:gd name="connsiteX6" fmla="*/ 2185690 w 5030529"/>
              <a:gd name="connsiteY6" fmla="*/ 6195514 h 6858000"/>
              <a:gd name="connsiteX7" fmla="*/ 1221723 w 5030529"/>
              <a:gd name="connsiteY7" fmla="*/ 6195514 h 6858000"/>
              <a:gd name="connsiteX8" fmla="*/ 2443446 w 5030529"/>
              <a:gd name="connsiteY8" fmla="*/ 360363 h 6858000"/>
              <a:gd name="connsiteX9" fmla="*/ 3512685 w 5030529"/>
              <a:gd name="connsiteY9" fmla="*/ 360363 h 6858000"/>
              <a:gd name="connsiteX10" fmla="*/ 3512685 w 5030529"/>
              <a:gd name="connsiteY10" fmla="*/ 6497638 h 6858000"/>
              <a:gd name="connsiteX11" fmla="*/ 2443446 w 5030529"/>
              <a:gd name="connsiteY11" fmla="*/ 6497638 h 6858000"/>
              <a:gd name="connsiteX12" fmla="*/ 3770441 w 5030529"/>
              <a:gd name="connsiteY12" fmla="*/ 0 h 6858000"/>
              <a:gd name="connsiteX13" fmla="*/ 5030529 w 5030529"/>
              <a:gd name="connsiteY13" fmla="*/ 0 h 6858000"/>
              <a:gd name="connsiteX14" fmla="*/ 5030529 w 5030529"/>
              <a:gd name="connsiteY14" fmla="*/ 6858000 h 6858000"/>
              <a:gd name="connsiteX15" fmla="*/ 3770441 w 503052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30529" h="6858000">
                <a:moveTo>
                  <a:pt x="0" y="896394"/>
                </a:moveTo>
                <a:lnTo>
                  <a:pt x="963967" y="896394"/>
                </a:lnTo>
                <a:lnTo>
                  <a:pt x="963967" y="5961607"/>
                </a:lnTo>
                <a:lnTo>
                  <a:pt x="0" y="5961607"/>
                </a:lnTo>
                <a:close/>
                <a:moveTo>
                  <a:pt x="1221723" y="662486"/>
                </a:moveTo>
                <a:lnTo>
                  <a:pt x="2185690" y="662486"/>
                </a:lnTo>
                <a:lnTo>
                  <a:pt x="2185690" y="6195514"/>
                </a:lnTo>
                <a:lnTo>
                  <a:pt x="1221723" y="6195514"/>
                </a:lnTo>
                <a:close/>
                <a:moveTo>
                  <a:pt x="2443446" y="360363"/>
                </a:moveTo>
                <a:lnTo>
                  <a:pt x="3512685" y="360363"/>
                </a:lnTo>
                <a:lnTo>
                  <a:pt x="3512685" y="6497638"/>
                </a:lnTo>
                <a:lnTo>
                  <a:pt x="2443446" y="6497638"/>
                </a:lnTo>
                <a:close/>
                <a:moveTo>
                  <a:pt x="3770441" y="0"/>
                </a:moveTo>
                <a:lnTo>
                  <a:pt x="5030529" y="0"/>
                </a:lnTo>
                <a:lnTo>
                  <a:pt x="5030529" y="6858000"/>
                </a:lnTo>
                <a:lnTo>
                  <a:pt x="3770441" y="685800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4209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4294967295"/>
          </p:nvPr>
        </p:nvSpPr>
        <p:spPr>
          <a:xfrm>
            <a:off x="829647" y="5478851"/>
            <a:ext cx="2540666" cy="35258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Date:2021.7.19</a:t>
            </a:r>
          </a:p>
        </p:txBody>
      </p:sp>
      <p:sp>
        <p:nvSpPr>
          <p:cNvPr id="11" name="文本框 27"/>
          <p:cNvSpPr txBox="1"/>
          <p:nvPr/>
        </p:nvSpPr>
        <p:spPr>
          <a:xfrm>
            <a:off x="829648" y="2288707"/>
            <a:ext cx="4906603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sym typeface="Century Gothic" panose="020B0502020202020204" pitchFamily="34" charset="0"/>
              </a:rPr>
              <a:t>大学生创新项目管理系统</a:t>
            </a:r>
            <a:endParaRPr kumimoji="0" lang="zh-CN" altLang="en-US" sz="5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sym typeface="Century Gothic" panose="020B0502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4" y="1202857"/>
            <a:ext cx="3629025" cy="10858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27097C-7B1D-4F93-85FC-F6E1A970A305}"/>
              </a:ext>
            </a:extLst>
          </p:cNvPr>
          <p:cNvSpPr txBox="1"/>
          <p:nvPr/>
        </p:nvSpPr>
        <p:spPr>
          <a:xfrm>
            <a:off x="838250" y="4283299"/>
            <a:ext cx="3690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小学期</a:t>
            </a: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JAVA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项目答辩</a:t>
            </a:r>
          </a:p>
        </p:txBody>
      </p:sp>
    </p:spTree>
    <p:extLst>
      <p:ext uri="{BB962C8B-B14F-4D97-AF65-F5344CB8AC3E}">
        <p14:creationId xmlns:p14="http://schemas.microsoft.com/office/powerpoint/2010/main" val="367400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build="p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14">
            <a:extLst>
              <a:ext uri="{FF2B5EF4-FFF2-40B4-BE49-F238E27FC236}">
                <a16:creationId xmlns:a16="http://schemas.microsoft.com/office/drawing/2014/main" id="{67342916-0410-4FAB-B6F1-6A40AEC8A5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79" y="1862254"/>
            <a:ext cx="2061395" cy="1673022"/>
          </a:xfrm>
          <a:custGeom>
            <a:avLst/>
            <a:gdLst>
              <a:gd name="connsiteX0" fmla="*/ 345329 w 2174132"/>
              <a:gd name="connsiteY0" fmla="*/ 0 h 2071930"/>
              <a:gd name="connsiteX1" fmla="*/ 1828803 w 2174132"/>
              <a:gd name="connsiteY1" fmla="*/ 0 h 2071930"/>
              <a:gd name="connsiteX2" fmla="*/ 2174132 w 2174132"/>
              <a:gd name="connsiteY2" fmla="*/ 345329 h 2071930"/>
              <a:gd name="connsiteX3" fmla="*/ 2174132 w 2174132"/>
              <a:gd name="connsiteY3" fmla="*/ 1726601 h 2071930"/>
              <a:gd name="connsiteX4" fmla="*/ 1828803 w 2174132"/>
              <a:gd name="connsiteY4" fmla="*/ 2071930 h 2071930"/>
              <a:gd name="connsiteX5" fmla="*/ 345329 w 2174132"/>
              <a:gd name="connsiteY5" fmla="*/ 2071930 h 2071930"/>
              <a:gd name="connsiteX6" fmla="*/ 0 w 2174132"/>
              <a:gd name="connsiteY6" fmla="*/ 1726601 h 2071930"/>
              <a:gd name="connsiteX7" fmla="*/ 0 w 2174132"/>
              <a:gd name="connsiteY7" fmla="*/ 345329 h 2071930"/>
              <a:gd name="connsiteX8" fmla="*/ 345329 w 2174132"/>
              <a:gd name="connsiteY8" fmla="*/ 0 h 207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4132" h="2071930">
                <a:moveTo>
                  <a:pt x="345329" y="0"/>
                </a:moveTo>
                <a:lnTo>
                  <a:pt x="1828803" y="0"/>
                </a:lnTo>
                <a:cubicBezTo>
                  <a:pt x="2019523" y="0"/>
                  <a:pt x="2174132" y="154609"/>
                  <a:pt x="2174132" y="345329"/>
                </a:cubicBezTo>
                <a:lnTo>
                  <a:pt x="2174132" y="1726601"/>
                </a:lnTo>
                <a:cubicBezTo>
                  <a:pt x="2174132" y="1917321"/>
                  <a:pt x="2019523" y="2071930"/>
                  <a:pt x="1828803" y="2071930"/>
                </a:cubicBezTo>
                <a:lnTo>
                  <a:pt x="345329" y="2071930"/>
                </a:lnTo>
                <a:cubicBezTo>
                  <a:pt x="154609" y="2071930"/>
                  <a:pt x="0" y="1917321"/>
                  <a:pt x="0" y="1726601"/>
                </a:cubicBezTo>
                <a:lnTo>
                  <a:pt x="0" y="345329"/>
                </a:lnTo>
                <a:cubicBezTo>
                  <a:pt x="0" y="154609"/>
                  <a:pt x="154609" y="0"/>
                  <a:pt x="345329" y="0"/>
                </a:cubicBezTo>
                <a:close/>
              </a:path>
            </a:pathLst>
          </a:custGeom>
        </p:spPr>
      </p:pic>
      <p:pic>
        <p:nvPicPr>
          <p:cNvPr id="10" name="图片占位符 15">
            <a:extLst>
              <a:ext uri="{FF2B5EF4-FFF2-40B4-BE49-F238E27FC236}">
                <a16:creationId xmlns:a16="http://schemas.microsoft.com/office/drawing/2014/main" id="{AA78B2A0-FB87-4419-BA72-1FF60736E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64" y="1862255"/>
            <a:ext cx="2061395" cy="1631966"/>
          </a:xfrm>
          <a:custGeom>
            <a:avLst/>
            <a:gdLst>
              <a:gd name="connsiteX0" fmla="*/ 345329 w 2174132"/>
              <a:gd name="connsiteY0" fmla="*/ 0 h 2071930"/>
              <a:gd name="connsiteX1" fmla="*/ 1828803 w 2174132"/>
              <a:gd name="connsiteY1" fmla="*/ 0 h 2071930"/>
              <a:gd name="connsiteX2" fmla="*/ 2174132 w 2174132"/>
              <a:gd name="connsiteY2" fmla="*/ 345329 h 2071930"/>
              <a:gd name="connsiteX3" fmla="*/ 2174132 w 2174132"/>
              <a:gd name="connsiteY3" fmla="*/ 1726601 h 2071930"/>
              <a:gd name="connsiteX4" fmla="*/ 1828803 w 2174132"/>
              <a:gd name="connsiteY4" fmla="*/ 2071930 h 2071930"/>
              <a:gd name="connsiteX5" fmla="*/ 345329 w 2174132"/>
              <a:gd name="connsiteY5" fmla="*/ 2071930 h 2071930"/>
              <a:gd name="connsiteX6" fmla="*/ 0 w 2174132"/>
              <a:gd name="connsiteY6" fmla="*/ 1726601 h 2071930"/>
              <a:gd name="connsiteX7" fmla="*/ 0 w 2174132"/>
              <a:gd name="connsiteY7" fmla="*/ 345329 h 2071930"/>
              <a:gd name="connsiteX8" fmla="*/ 345329 w 2174132"/>
              <a:gd name="connsiteY8" fmla="*/ 0 h 207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4132" h="2071930">
                <a:moveTo>
                  <a:pt x="345329" y="0"/>
                </a:moveTo>
                <a:lnTo>
                  <a:pt x="1828803" y="0"/>
                </a:lnTo>
                <a:cubicBezTo>
                  <a:pt x="2019523" y="0"/>
                  <a:pt x="2174132" y="154609"/>
                  <a:pt x="2174132" y="345329"/>
                </a:cubicBezTo>
                <a:lnTo>
                  <a:pt x="2174132" y="1726601"/>
                </a:lnTo>
                <a:cubicBezTo>
                  <a:pt x="2174132" y="1917321"/>
                  <a:pt x="2019523" y="2071930"/>
                  <a:pt x="1828803" y="2071930"/>
                </a:cubicBezTo>
                <a:lnTo>
                  <a:pt x="345329" y="2071930"/>
                </a:lnTo>
                <a:cubicBezTo>
                  <a:pt x="154609" y="2071930"/>
                  <a:pt x="0" y="1917321"/>
                  <a:pt x="0" y="1726601"/>
                </a:cubicBezTo>
                <a:lnTo>
                  <a:pt x="0" y="345329"/>
                </a:lnTo>
                <a:cubicBezTo>
                  <a:pt x="0" y="154609"/>
                  <a:pt x="154609" y="0"/>
                  <a:pt x="345329" y="0"/>
                </a:cubicBezTo>
                <a:close/>
              </a:path>
            </a:pathLst>
          </a:custGeom>
        </p:spPr>
      </p:pic>
      <p:pic>
        <p:nvPicPr>
          <p:cNvPr id="11" name="图片占位符 18">
            <a:extLst>
              <a:ext uri="{FF2B5EF4-FFF2-40B4-BE49-F238E27FC236}">
                <a16:creationId xmlns:a16="http://schemas.microsoft.com/office/drawing/2014/main" id="{36A0407F-0000-46ED-A92E-4E5712EC9F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0" y="1862254"/>
            <a:ext cx="2061395" cy="1682315"/>
          </a:xfrm>
          <a:custGeom>
            <a:avLst/>
            <a:gdLst>
              <a:gd name="connsiteX0" fmla="*/ 345329 w 2174132"/>
              <a:gd name="connsiteY0" fmla="*/ 0 h 2071930"/>
              <a:gd name="connsiteX1" fmla="*/ 1828803 w 2174132"/>
              <a:gd name="connsiteY1" fmla="*/ 0 h 2071930"/>
              <a:gd name="connsiteX2" fmla="*/ 2174132 w 2174132"/>
              <a:gd name="connsiteY2" fmla="*/ 345329 h 2071930"/>
              <a:gd name="connsiteX3" fmla="*/ 2174132 w 2174132"/>
              <a:gd name="connsiteY3" fmla="*/ 1726601 h 2071930"/>
              <a:gd name="connsiteX4" fmla="*/ 1828803 w 2174132"/>
              <a:gd name="connsiteY4" fmla="*/ 2071930 h 2071930"/>
              <a:gd name="connsiteX5" fmla="*/ 345329 w 2174132"/>
              <a:gd name="connsiteY5" fmla="*/ 2071930 h 2071930"/>
              <a:gd name="connsiteX6" fmla="*/ 0 w 2174132"/>
              <a:gd name="connsiteY6" fmla="*/ 1726601 h 2071930"/>
              <a:gd name="connsiteX7" fmla="*/ 0 w 2174132"/>
              <a:gd name="connsiteY7" fmla="*/ 345329 h 2071930"/>
              <a:gd name="connsiteX8" fmla="*/ 345329 w 2174132"/>
              <a:gd name="connsiteY8" fmla="*/ 0 h 207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4132" h="2071930">
                <a:moveTo>
                  <a:pt x="345329" y="0"/>
                </a:moveTo>
                <a:lnTo>
                  <a:pt x="1828803" y="0"/>
                </a:lnTo>
                <a:cubicBezTo>
                  <a:pt x="2019523" y="0"/>
                  <a:pt x="2174132" y="154609"/>
                  <a:pt x="2174132" y="345329"/>
                </a:cubicBezTo>
                <a:lnTo>
                  <a:pt x="2174132" y="1726601"/>
                </a:lnTo>
                <a:cubicBezTo>
                  <a:pt x="2174132" y="1917321"/>
                  <a:pt x="2019523" y="2071930"/>
                  <a:pt x="1828803" y="2071930"/>
                </a:cubicBezTo>
                <a:lnTo>
                  <a:pt x="345329" y="2071930"/>
                </a:lnTo>
                <a:cubicBezTo>
                  <a:pt x="154609" y="2071930"/>
                  <a:pt x="0" y="1917321"/>
                  <a:pt x="0" y="1726601"/>
                </a:cubicBezTo>
                <a:lnTo>
                  <a:pt x="0" y="345329"/>
                </a:lnTo>
                <a:cubicBezTo>
                  <a:pt x="0" y="154609"/>
                  <a:pt x="154609" y="0"/>
                  <a:pt x="345329" y="0"/>
                </a:cubicBezTo>
                <a:close/>
              </a:path>
            </a:pathLst>
          </a:cu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16AF81-48FE-4F11-9362-82D1EE282E7D}"/>
              </a:ext>
            </a:extLst>
          </p:cNvPr>
          <p:cNvGrpSpPr/>
          <p:nvPr/>
        </p:nvGrpSpPr>
        <p:grpSpPr>
          <a:xfrm>
            <a:off x="2226278" y="5641032"/>
            <a:ext cx="1430997" cy="218732"/>
            <a:chOff x="1712236" y="5376594"/>
            <a:chExt cx="1430997" cy="218732"/>
          </a:xfrm>
          <a:solidFill>
            <a:srgbClr val="24563C"/>
          </a:solidFill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6A045B6-25E8-434D-ADE3-36C9909B34BC}"/>
                </a:ext>
              </a:extLst>
            </p:cNvPr>
            <p:cNvGrpSpPr/>
            <p:nvPr/>
          </p:nvGrpSpPr>
          <p:grpSpPr>
            <a:xfrm>
              <a:off x="2321059" y="5401135"/>
              <a:ext cx="217665" cy="169651"/>
              <a:chOff x="9439656" y="2777910"/>
              <a:chExt cx="548947" cy="427856"/>
            </a:xfrm>
            <a:grpFill/>
          </p:grpSpPr>
          <p:sp>
            <p:nvSpPr>
              <p:cNvPr id="29" name="Freeform 267">
                <a:extLst>
                  <a:ext uri="{FF2B5EF4-FFF2-40B4-BE49-F238E27FC236}">
                    <a16:creationId xmlns:a16="http://schemas.microsoft.com/office/drawing/2014/main" id="{3AE2BB7F-247C-4D5F-A8E8-50CF54C72D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39656" y="2777910"/>
                <a:ext cx="548947" cy="427856"/>
              </a:xfrm>
              <a:custGeom>
                <a:avLst/>
                <a:gdLst>
                  <a:gd name="T0" fmla="*/ 224 w 260"/>
                  <a:gd name="T1" fmla="*/ 0 h 202"/>
                  <a:gd name="T2" fmla="*/ 36 w 260"/>
                  <a:gd name="T3" fmla="*/ 0 h 202"/>
                  <a:gd name="T4" fmla="*/ 0 w 260"/>
                  <a:gd name="T5" fmla="*/ 36 h 202"/>
                  <a:gd name="T6" fmla="*/ 0 w 260"/>
                  <a:gd name="T7" fmla="*/ 166 h 202"/>
                  <a:gd name="T8" fmla="*/ 36 w 260"/>
                  <a:gd name="T9" fmla="*/ 202 h 202"/>
                  <a:gd name="T10" fmla="*/ 224 w 260"/>
                  <a:gd name="T11" fmla="*/ 202 h 202"/>
                  <a:gd name="T12" fmla="*/ 260 w 260"/>
                  <a:gd name="T13" fmla="*/ 166 h 202"/>
                  <a:gd name="T14" fmla="*/ 260 w 260"/>
                  <a:gd name="T15" fmla="*/ 36 h 202"/>
                  <a:gd name="T16" fmla="*/ 224 w 260"/>
                  <a:gd name="T17" fmla="*/ 0 h 202"/>
                  <a:gd name="T18" fmla="*/ 239 w 260"/>
                  <a:gd name="T19" fmla="*/ 166 h 202"/>
                  <a:gd name="T20" fmla="*/ 224 w 260"/>
                  <a:gd name="T21" fmla="*/ 181 h 202"/>
                  <a:gd name="T22" fmla="*/ 36 w 260"/>
                  <a:gd name="T23" fmla="*/ 181 h 202"/>
                  <a:gd name="T24" fmla="*/ 22 w 260"/>
                  <a:gd name="T25" fmla="*/ 166 h 202"/>
                  <a:gd name="T26" fmla="*/ 22 w 260"/>
                  <a:gd name="T27" fmla="*/ 36 h 202"/>
                  <a:gd name="T28" fmla="*/ 36 w 260"/>
                  <a:gd name="T29" fmla="*/ 21 h 202"/>
                  <a:gd name="T30" fmla="*/ 224 w 260"/>
                  <a:gd name="T31" fmla="*/ 21 h 202"/>
                  <a:gd name="T32" fmla="*/ 239 w 260"/>
                  <a:gd name="T33" fmla="*/ 36 h 202"/>
                  <a:gd name="T34" fmla="*/ 239 w 260"/>
                  <a:gd name="T35" fmla="*/ 166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0" h="202">
                    <a:moveTo>
                      <a:pt x="224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86"/>
                      <a:pt x="16" y="202"/>
                      <a:pt x="36" y="202"/>
                    </a:cubicBezTo>
                    <a:cubicBezTo>
                      <a:pt x="224" y="202"/>
                      <a:pt x="224" y="202"/>
                      <a:pt x="224" y="202"/>
                    </a:cubicBezTo>
                    <a:cubicBezTo>
                      <a:pt x="244" y="202"/>
                      <a:pt x="260" y="186"/>
                      <a:pt x="260" y="166"/>
                    </a:cubicBezTo>
                    <a:cubicBezTo>
                      <a:pt x="260" y="36"/>
                      <a:pt x="260" y="36"/>
                      <a:pt x="260" y="36"/>
                    </a:cubicBezTo>
                    <a:cubicBezTo>
                      <a:pt x="260" y="16"/>
                      <a:pt x="244" y="0"/>
                      <a:pt x="224" y="0"/>
                    </a:cubicBezTo>
                    <a:close/>
                    <a:moveTo>
                      <a:pt x="239" y="166"/>
                    </a:moveTo>
                    <a:cubicBezTo>
                      <a:pt x="239" y="174"/>
                      <a:pt x="232" y="181"/>
                      <a:pt x="224" y="181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28" y="181"/>
                      <a:pt x="22" y="174"/>
                      <a:pt x="22" y="16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28"/>
                      <a:pt x="28" y="21"/>
                      <a:pt x="36" y="21"/>
                    </a:cubicBezTo>
                    <a:cubicBezTo>
                      <a:pt x="224" y="21"/>
                      <a:pt x="224" y="21"/>
                      <a:pt x="224" y="21"/>
                    </a:cubicBezTo>
                    <a:cubicBezTo>
                      <a:pt x="232" y="21"/>
                      <a:pt x="239" y="28"/>
                      <a:pt x="239" y="36"/>
                    </a:cubicBezTo>
                    <a:lnTo>
                      <a:pt x="239" y="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30" name="Freeform 268">
                <a:extLst>
                  <a:ext uri="{FF2B5EF4-FFF2-40B4-BE49-F238E27FC236}">
                    <a16:creationId xmlns:a16="http://schemas.microsoft.com/office/drawing/2014/main" id="{4D91D755-7F1C-4A75-AC97-F94086CB6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8784" y="2884201"/>
                <a:ext cx="192401" cy="215273"/>
              </a:xfrm>
              <a:custGeom>
                <a:avLst/>
                <a:gdLst>
                  <a:gd name="T0" fmla="*/ 80 w 91"/>
                  <a:gd name="T1" fmla="*/ 40 h 102"/>
                  <a:gd name="T2" fmla="*/ 19 w 91"/>
                  <a:gd name="T3" fmla="*/ 6 h 102"/>
                  <a:gd name="T4" fmla="*/ 0 w 91"/>
                  <a:gd name="T5" fmla="*/ 17 h 102"/>
                  <a:gd name="T6" fmla="*/ 0 w 91"/>
                  <a:gd name="T7" fmla="*/ 85 h 102"/>
                  <a:gd name="T8" fmla="*/ 19 w 91"/>
                  <a:gd name="T9" fmla="*/ 96 h 102"/>
                  <a:gd name="T10" fmla="*/ 80 w 91"/>
                  <a:gd name="T11" fmla="*/ 62 h 102"/>
                  <a:gd name="T12" fmla="*/ 80 w 91"/>
                  <a:gd name="T13" fmla="*/ 4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02">
                    <a:moveTo>
                      <a:pt x="80" y="4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8" y="0"/>
                      <a:pt x="0" y="5"/>
                      <a:pt x="0" y="1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7"/>
                      <a:pt x="8" y="102"/>
                      <a:pt x="19" y="96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91" y="56"/>
                      <a:pt x="91" y="46"/>
                      <a:pt x="80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6E53037-CE15-4AAD-951F-72E56AB21602}"/>
                </a:ext>
              </a:extLst>
            </p:cNvPr>
            <p:cNvGrpSpPr/>
            <p:nvPr/>
          </p:nvGrpSpPr>
          <p:grpSpPr>
            <a:xfrm>
              <a:off x="2924501" y="5376594"/>
              <a:ext cx="218732" cy="218732"/>
              <a:chOff x="10876606" y="5685447"/>
              <a:chExt cx="551638" cy="551638"/>
            </a:xfrm>
            <a:grpFill/>
          </p:grpSpPr>
          <p:sp>
            <p:nvSpPr>
              <p:cNvPr id="20" name="Freeform 285">
                <a:extLst>
                  <a:ext uri="{FF2B5EF4-FFF2-40B4-BE49-F238E27FC236}">
                    <a16:creationId xmlns:a16="http://schemas.microsoft.com/office/drawing/2014/main" id="{A917140A-02EA-4B96-83A7-EB3A8B7454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6606" y="5685447"/>
                <a:ext cx="551638" cy="551638"/>
              </a:xfrm>
              <a:custGeom>
                <a:avLst/>
                <a:gdLst>
                  <a:gd name="T0" fmla="*/ 130 w 261"/>
                  <a:gd name="T1" fmla="*/ 0 h 261"/>
                  <a:gd name="T2" fmla="*/ 0 w 261"/>
                  <a:gd name="T3" fmla="*/ 130 h 261"/>
                  <a:gd name="T4" fmla="*/ 130 w 261"/>
                  <a:gd name="T5" fmla="*/ 261 h 261"/>
                  <a:gd name="T6" fmla="*/ 261 w 261"/>
                  <a:gd name="T7" fmla="*/ 130 h 261"/>
                  <a:gd name="T8" fmla="*/ 130 w 261"/>
                  <a:gd name="T9" fmla="*/ 0 h 261"/>
                  <a:gd name="T10" fmla="*/ 130 w 261"/>
                  <a:gd name="T11" fmla="*/ 239 h 261"/>
                  <a:gd name="T12" fmla="*/ 22 w 261"/>
                  <a:gd name="T13" fmla="*/ 130 h 261"/>
                  <a:gd name="T14" fmla="*/ 130 w 261"/>
                  <a:gd name="T15" fmla="*/ 21 h 261"/>
                  <a:gd name="T16" fmla="*/ 239 w 261"/>
                  <a:gd name="T17" fmla="*/ 130 h 261"/>
                  <a:gd name="T18" fmla="*/ 130 w 261"/>
                  <a:gd name="T19" fmla="*/ 239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61">
                    <a:moveTo>
                      <a:pt x="130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2"/>
                      <a:pt x="58" y="261"/>
                      <a:pt x="130" y="261"/>
                    </a:cubicBezTo>
                    <a:cubicBezTo>
                      <a:pt x="202" y="261"/>
                      <a:pt x="261" y="202"/>
                      <a:pt x="261" y="130"/>
                    </a:cubicBezTo>
                    <a:cubicBezTo>
                      <a:pt x="261" y="58"/>
                      <a:pt x="202" y="0"/>
                      <a:pt x="130" y="0"/>
                    </a:cubicBezTo>
                    <a:close/>
                    <a:moveTo>
                      <a:pt x="130" y="239"/>
                    </a:moveTo>
                    <a:cubicBezTo>
                      <a:pt x="70" y="239"/>
                      <a:pt x="22" y="190"/>
                      <a:pt x="22" y="130"/>
                    </a:cubicBezTo>
                    <a:cubicBezTo>
                      <a:pt x="22" y="70"/>
                      <a:pt x="70" y="21"/>
                      <a:pt x="130" y="21"/>
                    </a:cubicBezTo>
                    <a:cubicBezTo>
                      <a:pt x="191" y="21"/>
                      <a:pt x="239" y="70"/>
                      <a:pt x="239" y="130"/>
                    </a:cubicBezTo>
                    <a:cubicBezTo>
                      <a:pt x="239" y="190"/>
                      <a:pt x="191" y="239"/>
                      <a:pt x="130" y="2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1" name="Freeform 286">
                <a:extLst>
                  <a:ext uri="{FF2B5EF4-FFF2-40B4-BE49-F238E27FC236}">
                    <a16:creationId xmlns:a16="http://schemas.microsoft.com/office/drawing/2014/main" id="{A9B2E5D3-9DFF-4226-ADE0-AF42259E11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47480" y="5854975"/>
                <a:ext cx="209892" cy="211237"/>
              </a:xfrm>
              <a:custGeom>
                <a:avLst/>
                <a:gdLst>
                  <a:gd name="T0" fmla="*/ 49 w 99"/>
                  <a:gd name="T1" fmla="*/ 0 h 100"/>
                  <a:gd name="T2" fmla="*/ 0 w 99"/>
                  <a:gd name="T3" fmla="*/ 50 h 100"/>
                  <a:gd name="T4" fmla="*/ 49 w 99"/>
                  <a:gd name="T5" fmla="*/ 100 h 100"/>
                  <a:gd name="T6" fmla="*/ 99 w 99"/>
                  <a:gd name="T7" fmla="*/ 50 h 100"/>
                  <a:gd name="T8" fmla="*/ 49 w 99"/>
                  <a:gd name="T9" fmla="*/ 0 h 100"/>
                  <a:gd name="T10" fmla="*/ 49 w 99"/>
                  <a:gd name="T11" fmla="*/ 93 h 100"/>
                  <a:gd name="T12" fmla="*/ 7 w 99"/>
                  <a:gd name="T13" fmla="*/ 50 h 100"/>
                  <a:gd name="T14" fmla="*/ 49 w 99"/>
                  <a:gd name="T15" fmla="*/ 8 h 100"/>
                  <a:gd name="T16" fmla="*/ 92 w 99"/>
                  <a:gd name="T17" fmla="*/ 50 h 100"/>
                  <a:gd name="T18" fmla="*/ 49 w 99"/>
                  <a:gd name="T19" fmla="*/ 9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" h="100">
                    <a:moveTo>
                      <a:pt x="49" y="0"/>
                    </a:moveTo>
                    <a:cubicBezTo>
                      <a:pt x="22" y="0"/>
                      <a:pt x="0" y="23"/>
                      <a:pt x="0" y="50"/>
                    </a:cubicBezTo>
                    <a:cubicBezTo>
                      <a:pt x="0" y="78"/>
                      <a:pt x="22" y="100"/>
                      <a:pt x="49" y="100"/>
                    </a:cubicBezTo>
                    <a:cubicBezTo>
                      <a:pt x="77" y="100"/>
                      <a:pt x="99" y="78"/>
                      <a:pt x="99" y="50"/>
                    </a:cubicBezTo>
                    <a:cubicBezTo>
                      <a:pt x="99" y="23"/>
                      <a:pt x="77" y="0"/>
                      <a:pt x="49" y="0"/>
                    </a:cubicBezTo>
                    <a:close/>
                    <a:moveTo>
                      <a:pt x="49" y="93"/>
                    </a:moveTo>
                    <a:cubicBezTo>
                      <a:pt x="26" y="93"/>
                      <a:pt x="7" y="74"/>
                      <a:pt x="7" y="50"/>
                    </a:cubicBezTo>
                    <a:cubicBezTo>
                      <a:pt x="7" y="27"/>
                      <a:pt x="26" y="8"/>
                      <a:pt x="49" y="8"/>
                    </a:cubicBezTo>
                    <a:cubicBezTo>
                      <a:pt x="73" y="8"/>
                      <a:pt x="92" y="27"/>
                      <a:pt x="92" y="50"/>
                    </a:cubicBezTo>
                    <a:cubicBezTo>
                      <a:pt x="92" y="74"/>
                      <a:pt x="73" y="93"/>
                      <a:pt x="49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2" name="Freeform 287">
                <a:extLst>
                  <a:ext uri="{FF2B5EF4-FFF2-40B4-BE49-F238E27FC236}">
                    <a16:creationId xmlns:a16="http://schemas.microsoft.com/office/drawing/2014/main" id="{AF45A42E-A421-4466-8D6C-E4A7E756E7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7443" y="5926284"/>
                <a:ext cx="69964" cy="69964"/>
              </a:xfrm>
              <a:custGeom>
                <a:avLst/>
                <a:gdLst>
                  <a:gd name="T0" fmla="*/ 16 w 33"/>
                  <a:gd name="T1" fmla="*/ 0 h 33"/>
                  <a:gd name="T2" fmla="*/ 0 w 33"/>
                  <a:gd name="T3" fmla="*/ 16 h 33"/>
                  <a:gd name="T4" fmla="*/ 16 w 33"/>
                  <a:gd name="T5" fmla="*/ 33 h 33"/>
                  <a:gd name="T6" fmla="*/ 33 w 33"/>
                  <a:gd name="T7" fmla="*/ 16 h 33"/>
                  <a:gd name="T8" fmla="*/ 16 w 33"/>
                  <a:gd name="T9" fmla="*/ 0 h 33"/>
                  <a:gd name="T10" fmla="*/ 16 w 33"/>
                  <a:gd name="T11" fmla="*/ 26 h 33"/>
                  <a:gd name="T12" fmla="*/ 7 w 33"/>
                  <a:gd name="T13" fmla="*/ 16 h 33"/>
                  <a:gd name="T14" fmla="*/ 16 w 33"/>
                  <a:gd name="T15" fmla="*/ 7 h 33"/>
                  <a:gd name="T16" fmla="*/ 26 w 33"/>
                  <a:gd name="T17" fmla="*/ 16 h 33"/>
                  <a:gd name="T18" fmla="*/ 16 w 33"/>
                  <a:gd name="T1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6" y="0"/>
                    </a:cubicBezTo>
                    <a:close/>
                    <a:moveTo>
                      <a:pt x="16" y="26"/>
                    </a:moveTo>
                    <a:cubicBezTo>
                      <a:pt x="11" y="26"/>
                      <a:pt x="7" y="21"/>
                      <a:pt x="7" y="16"/>
                    </a:cubicBezTo>
                    <a:cubicBezTo>
                      <a:pt x="7" y="11"/>
                      <a:pt x="11" y="7"/>
                      <a:pt x="16" y="7"/>
                    </a:cubicBezTo>
                    <a:cubicBezTo>
                      <a:pt x="22" y="7"/>
                      <a:pt x="26" y="11"/>
                      <a:pt x="26" y="16"/>
                    </a:cubicBezTo>
                    <a:cubicBezTo>
                      <a:pt x="26" y="21"/>
                      <a:pt x="22" y="26"/>
                      <a:pt x="16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3" name="Freeform 288">
                <a:extLst>
                  <a:ext uri="{FF2B5EF4-FFF2-40B4-BE49-F238E27FC236}">
                    <a16:creationId xmlns:a16="http://schemas.microsoft.com/office/drawing/2014/main" id="{95D5A77A-C1B2-4E06-A5A4-AB5A30094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3443" y="5852284"/>
                <a:ext cx="33636" cy="32291"/>
              </a:xfrm>
              <a:custGeom>
                <a:avLst/>
                <a:gdLst>
                  <a:gd name="T0" fmla="*/ 25 w 25"/>
                  <a:gd name="T1" fmla="*/ 8 h 24"/>
                  <a:gd name="T2" fmla="*/ 17 w 25"/>
                  <a:gd name="T3" fmla="*/ 0 h 24"/>
                  <a:gd name="T4" fmla="*/ 0 w 25"/>
                  <a:gd name="T5" fmla="*/ 16 h 24"/>
                  <a:gd name="T6" fmla="*/ 8 w 25"/>
                  <a:gd name="T7" fmla="*/ 24 h 24"/>
                  <a:gd name="T8" fmla="*/ 25 w 25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8"/>
                    </a:moveTo>
                    <a:lnTo>
                      <a:pt x="17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25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4" name="Freeform 289">
                <a:extLst>
                  <a:ext uri="{FF2B5EF4-FFF2-40B4-BE49-F238E27FC236}">
                    <a16:creationId xmlns:a16="http://schemas.microsoft.com/office/drawing/2014/main" id="{31B1BE57-09EB-49D2-81E5-DD5E53A85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2498" y="5821338"/>
                <a:ext cx="53818" cy="52473"/>
              </a:xfrm>
              <a:custGeom>
                <a:avLst/>
                <a:gdLst>
                  <a:gd name="T0" fmla="*/ 31 w 40"/>
                  <a:gd name="T1" fmla="*/ 0 h 39"/>
                  <a:gd name="T2" fmla="*/ 0 w 40"/>
                  <a:gd name="T3" fmla="*/ 31 h 39"/>
                  <a:gd name="T4" fmla="*/ 7 w 40"/>
                  <a:gd name="T5" fmla="*/ 39 h 39"/>
                  <a:gd name="T6" fmla="*/ 40 w 40"/>
                  <a:gd name="T7" fmla="*/ 8 h 39"/>
                  <a:gd name="T8" fmla="*/ 31 w 40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31" y="0"/>
                    </a:moveTo>
                    <a:lnTo>
                      <a:pt x="0" y="31"/>
                    </a:lnTo>
                    <a:lnTo>
                      <a:pt x="7" y="39"/>
                    </a:lnTo>
                    <a:lnTo>
                      <a:pt x="40" y="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5" name="Freeform 290">
                <a:extLst>
                  <a:ext uri="{FF2B5EF4-FFF2-40B4-BE49-F238E27FC236}">
                    <a16:creationId xmlns:a16="http://schemas.microsoft.com/office/drawing/2014/main" id="{A0470F4A-9EED-46EE-ACD7-4281F5673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0207" y="5787702"/>
                <a:ext cx="74000" cy="75346"/>
              </a:xfrm>
              <a:custGeom>
                <a:avLst/>
                <a:gdLst>
                  <a:gd name="T0" fmla="*/ 47 w 55"/>
                  <a:gd name="T1" fmla="*/ 0 h 56"/>
                  <a:gd name="T2" fmla="*/ 0 w 55"/>
                  <a:gd name="T3" fmla="*/ 48 h 56"/>
                  <a:gd name="T4" fmla="*/ 8 w 55"/>
                  <a:gd name="T5" fmla="*/ 56 h 56"/>
                  <a:gd name="T6" fmla="*/ 55 w 55"/>
                  <a:gd name="T7" fmla="*/ 8 h 56"/>
                  <a:gd name="T8" fmla="*/ 47 w 55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47" y="0"/>
                    </a:moveTo>
                    <a:lnTo>
                      <a:pt x="0" y="48"/>
                    </a:lnTo>
                    <a:lnTo>
                      <a:pt x="8" y="56"/>
                    </a:lnTo>
                    <a:lnTo>
                      <a:pt x="55" y="8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6" name="Freeform 291">
                <a:extLst>
                  <a:ext uri="{FF2B5EF4-FFF2-40B4-BE49-F238E27FC236}">
                    <a16:creationId xmlns:a16="http://schemas.microsoft.com/office/drawing/2014/main" id="{8C96C1E4-BA2A-48F0-850E-353039C29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7771" y="6036612"/>
                <a:ext cx="33636" cy="32291"/>
              </a:xfrm>
              <a:custGeom>
                <a:avLst/>
                <a:gdLst>
                  <a:gd name="T0" fmla="*/ 25 w 25"/>
                  <a:gd name="T1" fmla="*/ 8 h 24"/>
                  <a:gd name="T2" fmla="*/ 17 w 25"/>
                  <a:gd name="T3" fmla="*/ 0 h 24"/>
                  <a:gd name="T4" fmla="*/ 0 w 25"/>
                  <a:gd name="T5" fmla="*/ 16 h 24"/>
                  <a:gd name="T6" fmla="*/ 8 w 25"/>
                  <a:gd name="T7" fmla="*/ 24 h 24"/>
                  <a:gd name="T8" fmla="*/ 25 w 25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8"/>
                    </a:moveTo>
                    <a:lnTo>
                      <a:pt x="17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25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7" name="Freeform 292">
                <a:extLst>
                  <a:ext uri="{FF2B5EF4-FFF2-40B4-BE49-F238E27FC236}">
                    <a16:creationId xmlns:a16="http://schemas.microsoft.com/office/drawing/2014/main" id="{F2AED12F-47B5-42C6-9BC7-349723C29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8535" y="6047375"/>
                <a:ext cx="53818" cy="55164"/>
              </a:xfrm>
              <a:custGeom>
                <a:avLst/>
                <a:gdLst>
                  <a:gd name="T0" fmla="*/ 40 w 40"/>
                  <a:gd name="T1" fmla="*/ 8 h 41"/>
                  <a:gd name="T2" fmla="*/ 33 w 40"/>
                  <a:gd name="T3" fmla="*/ 0 h 41"/>
                  <a:gd name="T4" fmla="*/ 0 w 40"/>
                  <a:gd name="T5" fmla="*/ 33 h 41"/>
                  <a:gd name="T6" fmla="*/ 9 w 40"/>
                  <a:gd name="T7" fmla="*/ 41 h 41"/>
                  <a:gd name="T8" fmla="*/ 40 w 40"/>
                  <a:gd name="T9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1">
                    <a:moveTo>
                      <a:pt x="40" y="8"/>
                    </a:moveTo>
                    <a:lnTo>
                      <a:pt x="33" y="0"/>
                    </a:lnTo>
                    <a:lnTo>
                      <a:pt x="0" y="33"/>
                    </a:lnTo>
                    <a:lnTo>
                      <a:pt x="9" y="41"/>
                    </a:lnTo>
                    <a:lnTo>
                      <a:pt x="4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8" name="Freeform 293">
                <a:extLst>
                  <a:ext uri="{FF2B5EF4-FFF2-40B4-BE49-F238E27FC236}">
                    <a16:creationId xmlns:a16="http://schemas.microsoft.com/office/drawing/2014/main" id="{AD9AC20A-65FE-4617-B42D-C3EFFF834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0644" y="6058139"/>
                <a:ext cx="74000" cy="75346"/>
              </a:xfrm>
              <a:custGeom>
                <a:avLst/>
                <a:gdLst>
                  <a:gd name="T0" fmla="*/ 47 w 55"/>
                  <a:gd name="T1" fmla="*/ 0 h 56"/>
                  <a:gd name="T2" fmla="*/ 0 w 55"/>
                  <a:gd name="T3" fmla="*/ 49 h 56"/>
                  <a:gd name="T4" fmla="*/ 8 w 55"/>
                  <a:gd name="T5" fmla="*/ 56 h 56"/>
                  <a:gd name="T6" fmla="*/ 55 w 55"/>
                  <a:gd name="T7" fmla="*/ 8 h 56"/>
                  <a:gd name="T8" fmla="*/ 47 w 55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47" y="0"/>
                    </a:moveTo>
                    <a:lnTo>
                      <a:pt x="0" y="49"/>
                    </a:lnTo>
                    <a:lnTo>
                      <a:pt x="8" y="56"/>
                    </a:lnTo>
                    <a:lnTo>
                      <a:pt x="55" y="8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47507B3-6923-4FAF-8A98-9D20F37EA58C}"/>
                </a:ext>
              </a:extLst>
            </p:cNvPr>
            <p:cNvGrpSpPr/>
            <p:nvPr/>
          </p:nvGrpSpPr>
          <p:grpSpPr>
            <a:xfrm>
              <a:off x="1712236" y="5391799"/>
              <a:ext cx="218732" cy="188323"/>
              <a:chOff x="7970415" y="1262923"/>
              <a:chExt cx="551638" cy="474947"/>
            </a:xfrm>
            <a:grpFill/>
          </p:grpSpPr>
          <p:sp>
            <p:nvSpPr>
              <p:cNvPr id="18" name="Freeform 294">
                <a:extLst>
                  <a:ext uri="{FF2B5EF4-FFF2-40B4-BE49-F238E27FC236}">
                    <a16:creationId xmlns:a16="http://schemas.microsoft.com/office/drawing/2014/main" id="{5480AC04-8B94-4D65-B0BF-B20BEBACF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70415" y="1262923"/>
                <a:ext cx="551638" cy="474947"/>
              </a:xfrm>
              <a:custGeom>
                <a:avLst/>
                <a:gdLst>
                  <a:gd name="T0" fmla="*/ 224 w 261"/>
                  <a:gd name="T1" fmla="*/ 22 h 225"/>
                  <a:gd name="T2" fmla="*/ 224 w 261"/>
                  <a:gd name="T3" fmla="*/ 15 h 225"/>
                  <a:gd name="T4" fmla="*/ 192 w 261"/>
                  <a:gd name="T5" fmla="*/ 0 h 225"/>
                  <a:gd name="T6" fmla="*/ 159 w 261"/>
                  <a:gd name="T7" fmla="*/ 15 h 225"/>
                  <a:gd name="T8" fmla="*/ 159 w 261"/>
                  <a:gd name="T9" fmla="*/ 22 h 225"/>
                  <a:gd name="T10" fmla="*/ 36 w 261"/>
                  <a:gd name="T11" fmla="*/ 22 h 225"/>
                  <a:gd name="T12" fmla="*/ 0 w 261"/>
                  <a:gd name="T13" fmla="*/ 58 h 225"/>
                  <a:gd name="T14" fmla="*/ 0 w 261"/>
                  <a:gd name="T15" fmla="*/ 188 h 225"/>
                  <a:gd name="T16" fmla="*/ 36 w 261"/>
                  <a:gd name="T17" fmla="*/ 225 h 225"/>
                  <a:gd name="T18" fmla="*/ 224 w 261"/>
                  <a:gd name="T19" fmla="*/ 225 h 225"/>
                  <a:gd name="T20" fmla="*/ 261 w 261"/>
                  <a:gd name="T21" fmla="*/ 188 h 225"/>
                  <a:gd name="T22" fmla="*/ 261 w 261"/>
                  <a:gd name="T23" fmla="*/ 58 h 225"/>
                  <a:gd name="T24" fmla="*/ 224 w 261"/>
                  <a:gd name="T25" fmla="*/ 22 h 225"/>
                  <a:gd name="T26" fmla="*/ 239 w 261"/>
                  <a:gd name="T27" fmla="*/ 188 h 225"/>
                  <a:gd name="T28" fmla="*/ 224 w 261"/>
                  <a:gd name="T29" fmla="*/ 203 h 225"/>
                  <a:gd name="T30" fmla="*/ 36 w 261"/>
                  <a:gd name="T31" fmla="*/ 203 h 225"/>
                  <a:gd name="T32" fmla="*/ 22 w 261"/>
                  <a:gd name="T33" fmla="*/ 188 h 225"/>
                  <a:gd name="T34" fmla="*/ 22 w 261"/>
                  <a:gd name="T35" fmla="*/ 58 h 225"/>
                  <a:gd name="T36" fmla="*/ 36 w 261"/>
                  <a:gd name="T37" fmla="*/ 44 h 225"/>
                  <a:gd name="T38" fmla="*/ 224 w 261"/>
                  <a:gd name="T39" fmla="*/ 44 h 225"/>
                  <a:gd name="T40" fmla="*/ 239 w 261"/>
                  <a:gd name="T41" fmla="*/ 58 h 225"/>
                  <a:gd name="T42" fmla="*/ 239 w 261"/>
                  <a:gd name="T43" fmla="*/ 188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1" h="225">
                    <a:moveTo>
                      <a:pt x="224" y="22"/>
                    </a:moveTo>
                    <a:cubicBezTo>
                      <a:pt x="224" y="15"/>
                      <a:pt x="224" y="15"/>
                      <a:pt x="224" y="15"/>
                    </a:cubicBezTo>
                    <a:cubicBezTo>
                      <a:pt x="224" y="7"/>
                      <a:pt x="210" y="0"/>
                      <a:pt x="192" y="0"/>
                    </a:cubicBezTo>
                    <a:cubicBezTo>
                      <a:pt x="174" y="0"/>
                      <a:pt x="159" y="7"/>
                      <a:pt x="159" y="15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16" y="22"/>
                      <a:pt x="0" y="38"/>
                      <a:pt x="0" y="5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08"/>
                      <a:pt x="16" y="225"/>
                      <a:pt x="36" y="225"/>
                    </a:cubicBezTo>
                    <a:cubicBezTo>
                      <a:pt x="224" y="225"/>
                      <a:pt x="224" y="225"/>
                      <a:pt x="224" y="225"/>
                    </a:cubicBezTo>
                    <a:cubicBezTo>
                      <a:pt x="244" y="225"/>
                      <a:pt x="261" y="208"/>
                      <a:pt x="261" y="188"/>
                    </a:cubicBezTo>
                    <a:cubicBezTo>
                      <a:pt x="261" y="58"/>
                      <a:pt x="261" y="58"/>
                      <a:pt x="261" y="58"/>
                    </a:cubicBezTo>
                    <a:cubicBezTo>
                      <a:pt x="261" y="38"/>
                      <a:pt x="244" y="22"/>
                      <a:pt x="224" y="22"/>
                    </a:cubicBezTo>
                    <a:close/>
                    <a:moveTo>
                      <a:pt x="239" y="188"/>
                    </a:moveTo>
                    <a:cubicBezTo>
                      <a:pt x="239" y="196"/>
                      <a:pt x="232" y="203"/>
                      <a:pt x="224" y="203"/>
                    </a:cubicBezTo>
                    <a:cubicBezTo>
                      <a:pt x="36" y="203"/>
                      <a:pt x="36" y="203"/>
                      <a:pt x="36" y="203"/>
                    </a:cubicBezTo>
                    <a:cubicBezTo>
                      <a:pt x="28" y="203"/>
                      <a:pt x="22" y="196"/>
                      <a:pt x="22" y="18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0"/>
                      <a:pt x="28" y="44"/>
                      <a:pt x="36" y="44"/>
                    </a:cubicBezTo>
                    <a:cubicBezTo>
                      <a:pt x="224" y="44"/>
                      <a:pt x="224" y="44"/>
                      <a:pt x="224" y="44"/>
                    </a:cubicBezTo>
                    <a:cubicBezTo>
                      <a:pt x="232" y="44"/>
                      <a:pt x="239" y="50"/>
                      <a:pt x="239" y="58"/>
                    </a:cubicBezTo>
                    <a:lnTo>
                      <a:pt x="239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9" name="Freeform 295">
                <a:extLst>
                  <a:ext uri="{FF2B5EF4-FFF2-40B4-BE49-F238E27FC236}">
                    <a16:creationId xmlns:a16="http://schemas.microsoft.com/office/drawing/2014/main" id="{533A3839-B61B-46A3-ADE9-8F5672CC6B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7070" y="1393433"/>
                <a:ext cx="259674" cy="259674"/>
              </a:xfrm>
              <a:custGeom>
                <a:avLst/>
                <a:gdLst>
                  <a:gd name="T0" fmla="*/ 61 w 123"/>
                  <a:gd name="T1" fmla="*/ 0 h 123"/>
                  <a:gd name="T2" fmla="*/ 0 w 123"/>
                  <a:gd name="T3" fmla="*/ 61 h 123"/>
                  <a:gd name="T4" fmla="*/ 61 w 123"/>
                  <a:gd name="T5" fmla="*/ 123 h 123"/>
                  <a:gd name="T6" fmla="*/ 123 w 123"/>
                  <a:gd name="T7" fmla="*/ 61 h 123"/>
                  <a:gd name="T8" fmla="*/ 61 w 123"/>
                  <a:gd name="T9" fmla="*/ 0 h 123"/>
                  <a:gd name="T10" fmla="*/ 61 w 123"/>
                  <a:gd name="T11" fmla="*/ 101 h 123"/>
                  <a:gd name="T12" fmla="*/ 21 w 123"/>
                  <a:gd name="T13" fmla="*/ 61 h 123"/>
                  <a:gd name="T14" fmla="*/ 61 w 123"/>
                  <a:gd name="T15" fmla="*/ 21 h 123"/>
                  <a:gd name="T16" fmla="*/ 101 w 123"/>
                  <a:gd name="T17" fmla="*/ 61 h 123"/>
                  <a:gd name="T18" fmla="*/ 61 w 123"/>
                  <a:gd name="T19" fmla="*/ 10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3"/>
                      <a:pt x="61" y="123"/>
                    </a:cubicBezTo>
                    <a:cubicBezTo>
                      <a:pt x="95" y="123"/>
                      <a:pt x="123" y="95"/>
                      <a:pt x="123" y="61"/>
                    </a:cubicBezTo>
                    <a:cubicBezTo>
                      <a:pt x="123" y="27"/>
                      <a:pt x="95" y="0"/>
                      <a:pt x="61" y="0"/>
                    </a:cubicBezTo>
                    <a:close/>
                    <a:moveTo>
                      <a:pt x="61" y="101"/>
                    </a:moveTo>
                    <a:cubicBezTo>
                      <a:pt x="39" y="101"/>
                      <a:pt x="21" y="83"/>
                      <a:pt x="21" y="61"/>
                    </a:cubicBezTo>
                    <a:cubicBezTo>
                      <a:pt x="21" y="39"/>
                      <a:pt x="39" y="21"/>
                      <a:pt x="61" y="21"/>
                    </a:cubicBezTo>
                    <a:cubicBezTo>
                      <a:pt x="83" y="21"/>
                      <a:pt x="101" y="39"/>
                      <a:pt x="101" y="61"/>
                    </a:cubicBezTo>
                    <a:cubicBezTo>
                      <a:pt x="101" y="83"/>
                      <a:pt x="83" y="101"/>
                      <a:pt x="61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F81676F-4817-414F-975B-CFDBE0593DDE}"/>
              </a:ext>
            </a:extLst>
          </p:cNvPr>
          <p:cNvSpPr txBox="1"/>
          <p:nvPr/>
        </p:nvSpPr>
        <p:spPr>
          <a:xfrm>
            <a:off x="1801535" y="4264243"/>
            <a:ext cx="2502462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将项目分为数据库连接类、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VO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实体类、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DAO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接口、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DAO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实现类、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DAO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Century Gothic" panose="020B0502020202020204" pitchFamily="34" charset="0"/>
              </a:rPr>
              <a:t>工厂类，实现对数据库更为简单方便的管理与操作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sym typeface="Century Gothic" panose="020B0502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8CDC68E-7670-45D0-BE67-FF62953F656A}"/>
              </a:ext>
            </a:extLst>
          </p:cNvPr>
          <p:cNvSpPr txBox="1"/>
          <p:nvPr/>
        </p:nvSpPr>
        <p:spPr>
          <a:xfrm>
            <a:off x="2252698" y="3939072"/>
            <a:ext cx="116480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  <a:sym typeface="Century Gothic" panose="020B0502020202020204" pitchFamily="34" charset="0"/>
              </a:rPr>
              <a:t>DAO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  <a:sym typeface="Century Gothic" panose="020B0502020202020204" pitchFamily="34" charset="0"/>
              </a:rPr>
              <a:t>模式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经典综艺体简" panose="02010609000101010101" pitchFamily="49" charset="-122"/>
              <a:sym typeface="Century Gothic" panose="020B0502020202020204" pitchFamily="34" charset="0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7DAE71D-4415-41A4-AE55-C6E8C29117ED}"/>
              </a:ext>
            </a:extLst>
          </p:cNvPr>
          <p:cNvGrpSpPr/>
          <p:nvPr/>
        </p:nvGrpSpPr>
        <p:grpSpPr>
          <a:xfrm>
            <a:off x="5445589" y="5627161"/>
            <a:ext cx="1430997" cy="218732"/>
            <a:chOff x="1712236" y="5376594"/>
            <a:chExt cx="1430997" cy="218732"/>
          </a:xfrm>
          <a:solidFill>
            <a:srgbClr val="24563C"/>
          </a:solidFill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51CF527E-A9FB-44AA-A4E5-1C6564087B00}"/>
                </a:ext>
              </a:extLst>
            </p:cNvPr>
            <p:cNvGrpSpPr/>
            <p:nvPr/>
          </p:nvGrpSpPr>
          <p:grpSpPr>
            <a:xfrm>
              <a:off x="2321059" y="5401135"/>
              <a:ext cx="217665" cy="169651"/>
              <a:chOff x="9439656" y="2777910"/>
              <a:chExt cx="548947" cy="427856"/>
            </a:xfrm>
            <a:grpFill/>
          </p:grpSpPr>
          <p:sp>
            <p:nvSpPr>
              <p:cNvPr id="85" name="Freeform 267">
                <a:extLst>
                  <a:ext uri="{FF2B5EF4-FFF2-40B4-BE49-F238E27FC236}">
                    <a16:creationId xmlns:a16="http://schemas.microsoft.com/office/drawing/2014/main" id="{73E6F963-1216-4EC7-911C-3D24ED16E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39656" y="2777910"/>
                <a:ext cx="548947" cy="427856"/>
              </a:xfrm>
              <a:custGeom>
                <a:avLst/>
                <a:gdLst>
                  <a:gd name="T0" fmla="*/ 224 w 260"/>
                  <a:gd name="T1" fmla="*/ 0 h 202"/>
                  <a:gd name="T2" fmla="*/ 36 w 260"/>
                  <a:gd name="T3" fmla="*/ 0 h 202"/>
                  <a:gd name="T4" fmla="*/ 0 w 260"/>
                  <a:gd name="T5" fmla="*/ 36 h 202"/>
                  <a:gd name="T6" fmla="*/ 0 w 260"/>
                  <a:gd name="T7" fmla="*/ 166 h 202"/>
                  <a:gd name="T8" fmla="*/ 36 w 260"/>
                  <a:gd name="T9" fmla="*/ 202 h 202"/>
                  <a:gd name="T10" fmla="*/ 224 w 260"/>
                  <a:gd name="T11" fmla="*/ 202 h 202"/>
                  <a:gd name="T12" fmla="*/ 260 w 260"/>
                  <a:gd name="T13" fmla="*/ 166 h 202"/>
                  <a:gd name="T14" fmla="*/ 260 w 260"/>
                  <a:gd name="T15" fmla="*/ 36 h 202"/>
                  <a:gd name="T16" fmla="*/ 224 w 260"/>
                  <a:gd name="T17" fmla="*/ 0 h 202"/>
                  <a:gd name="T18" fmla="*/ 239 w 260"/>
                  <a:gd name="T19" fmla="*/ 166 h 202"/>
                  <a:gd name="T20" fmla="*/ 224 w 260"/>
                  <a:gd name="T21" fmla="*/ 181 h 202"/>
                  <a:gd name="T22" fmla="*/ 36 w 260"/>
                  <a:gd name="T23" fmla="*/ 181 h 202"/>
                  <a:gd name="T24" fmla="*/ 22 w 260"/>
                  <a:gd name="T25" fmla="*/ 166 h 202"/>
                  <a:gd name="T26" fmla="*/ 22 w 260"/>
                  <a:gd name="T27" fmla="*/ 36 h 202"/>
                  <a:gd name="T28" fmla="*/ 36 w 260"/>
                  <a:gd name="T29" fmla="*/ 21 h 202"/>
                  <a:gd name="T30" fmla="*/ 224 w 260"/>
                  <a:gd name="T31" fmla="*/ 21 h 202"/>
                  <a:gd name="T32" fmla="*/ 239 w 260"/>
                  <a:gd name="T33" fmla="*/ 36 h 202"/>
                  <a:gd name="T34" fmla="*/ 239 w 260"/>
                  <a:gd name="T35" fmla="*/ 166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0" h="202">
                    <a:moveTo>
                      <a:pt x="224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86"/>
                      <a:pt x="16" y="202"/>
                      <a:pt x="36" y="202"/>
                    </a:cubicBezTo>
                    <a:cubicBezTo>
                      <a:pt x="224" y="202"/>
                      <a:pt x="224" y="202"/>
                      <a:pt x="224" y="202"/>
                    </a:cubicBezTo>
                    <a:cubicBezTo>
                      <a:pt x="244" y="202"/>
                      <a:pt x="260" y="186"/>
                      <a:pt x="260" y="166"/>
                    </a:cubicBezTo>
                    <a:cubicBezTo>
                      <a:pt x="260" y="36"/>
                      <a:pt x="260" y="36"/>
                      <a:pt x="260" y="36"/>
                    </a:cubicBezTo>
                    <a:cubicBezTo>
                      <a:pt x="260" y="16"/>
                      <a:pt x="244" y="0"/>
                      <a:pt x="224" y="0"/>
                    </a:cubicBezTo>
                    <a:close/>
                    <a:moveTo>
                      <a:pt x="239" y="166"/>
                    </a:moveTo>
                    <a:cubicBezTo>
                      <a:pt x="239" y="174"/>
                      <a:pt x="232" y="181"/>
                      <a:pt x="224" y="181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28" y="181"/>
                      <a:pt x="22" y="174"/>
                      <a:pt x="22" y="16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28"/>
                      <a:pt x="28" y="21"/>
                      <a:pt x="36" y="21"/>
                    </a:cubicBezTo>
                    <a:cubicBezTo>
                      <a:pt x="224" y="21"/>
                      <a:pt x="224" y="21"/>
                      <a:pt x="224" y="21"/>
                    </a:cubicBezTo>
                    <a:cubicBezTo>
                      <a:pt x="232" y="21"/>
                      <a:pt x="239" y="28"/>
                      <a:pt x="239" y="36"/>
                    </a:cubicBezTo>
                    <a:lnTo>
                      <a:pt x="239" y="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6" name="Freeform 268">
                <a:extLst>
                  <a:ext uri="{FF2B5EF4-FFF2-40B4-BE49-F238E27FC236}">
                    <a16:creationId xmlns:a16="http://schemas.microsoft.com/office/drawing/2014/main" id="{7C5FD7FD-122E-4F82-A20F-E2A2C51C0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8784" y="2884201"/>
                <a:ext cx="192401" cy="215273"/>
              </a:xfrm>
              <a:custGeom>
                <a:avLst/>
                <a:gdLst>
                  <a:gd name="T0" fmla="*/ 80 w 91"/>
                  <a:gd name="T1" fmla="*/ 40 h 102"/>
                  <a:gd name="T2" fmla="*/ 19 w 91"/>
                  <a:gd name="T3" fmla="*/ 6 h 102"/>
                  <a:gd name="T4" fmla="*/ 0 w 91"/>
                  <a:gd name="T5" fmla="*/ 17 h 102"/>
                  <a:gd name="T6" fmla="*/ 0 w 91"/>
                  <a:gd name="T7" fmla="*/ 85 h 102"/>
                  <a:gd name="T8" fmla="*/ 19 w 91"/>
                  <a:gd name="T9" fmla="*/ 96 h 102"/>
                  <a:gd name="T10" fmla="*/ 80 w 91"/>
                  <a:gd name="T11" fmla="*/ 62 h 102"/>
                  <a:gd name="T12" fmla="*/ 80 w 91"/>
                  <a:gd name="T13" fmla="*/ 4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02">
                    <a:moveTo>
                      <a:pt x="80" y="4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8" y="0"/>
                      <a:pt x="0" y="5"/>
                      <a:pt x="0" y="1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7"/>
                      <a:pt x="8" y="102"/>
                      <a:pt x="19" y="96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91" y="56"/>
                      <a:pt x="91" y="46"/>
                      <a:pt x="80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73C126ED-3C3B-41C0-8FD3-5887643AEE08}"/>
                </a:ext>
              </a:extLst>
            </p:cNvPr>
            <p:cNvGrpSpPr/>
            <p:nvPr/>
          </p:nvGrpSpPr>
          <p:grpSpPr>
            <a:xfrm>
              <a:off x="2924501" y="5376594"/>
              <a:ext cx="218732" cy="218732"/>
              <a:chOff x="10876606" y="5685447"/>
              <a:chExt cx="551638" cy="551638"/>
            </a:xfrm>
            <a:grpFill/>
          </p:grpSpPr>
          <p:sp>
            <p:nvSpPr>
              <p:cNvPr id="76" name="Freeform 285">
                <a:extLst>
                  <a:ext uri="{FF2B5EF4-FFF2-40B4-BE49-F238E27FC236}">
                    <a16:creationId xmlns:a16="http://schemas.microsoft.com/office/drawing/2014/main" id="{635C5AFA-D3A6-472B-BE48-C409A5AF6E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6606" y="5685447"/>
                <a:ext cx="551638" cy="551638"/>
              </a:xfrm>
              <a:custGeom>
                <a:avLst/>
                <a:gdLst>
                  <a:gd name="T0" fmla="*/ 130 w 261"/>
                  <a:gd name="T1" fmla="*/ 0 h 261"/>
                  <a:gd name="T2" fmla="*/ 0 w 261"/>
                  <a:gd name="T3" fmla="*/ 130 h 261"/>
                  <a:gd name="T4" fmla="*/ 130 w 261"/>
                  <a:gd name="T5" fmla="*/ 261 h 261"/>
                  <a:gd name="T6" fmla="*/ 261 w 261"/>
                  <a:gd name="T7" fmla="*/ 130 h 261"/>
                  <a:gd name="T8" fmla="*/ 130 w 261"/>
                  <a:gd name="T9" fmla="*/ 0 h 261"/>
                  <a:gd name="T10" fmla="*/ 130 w 261"/>
                  <a:gd name="T11" fmla="*/ 239 h 261"/>
                  <a:gd name="T12" fmla="*/ 22 w 261"/>
                  <a:gd name="T13" fmla="*/ 130 h 261"/>
                  <a:gd name="T14" fmla="*/ 130 w 261"/>
                  <a:gd name="T15" fmla="*/ 21 h 261"/>
                  <a:gd name="T16" fmla="*/ 239 w 261"/>
                  <a:gd name="T17" fmla="*/ 130 h 261"/>
                  <a:gd name="T18" fmla="*/ 130 w 261"/>
                  <a:gd name="T19" fmla="*/ 239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61">
                    <a:moveTo>
                      <a:pt x="130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2"/>
                      <a:pt x="58" y="261"/>
                      <a:pt x="130" y="261"/>
                    </a:cubicBezTo>
                    <a:cubicBezTo>
                      <a:pt x="202" y="261"/>
                      <a:pt x="261" y="202"/>
                      <a:pt x="261" y="130"/>
                    </a:cubicBezTo>
                    <a:cubicBezTo>
                      <a:pt x="261" y="58"/>
                      <a:pt x="202" y="0"/>
                      <a:pt x="130" y="0"/>
                    </a:cubicBezTo>
                    <a:close/>
                    <a:moveTo>
                      <a:pt x="130" y="239"/>
                    </a:moveTo>
                    <a:cubicBezTo>
                      <a:pt x="70" y="239"/>
                      <a:pt x="22" y="190"/>
                      <a:pt x="22" y="130"/>
                    </a:cubicBezTo>
                    <a:cubicBezTo>
                      <a:pt x="22" y="70"/>
                      <a:pt x="70" y="21"/>
                      <a:pt x="130" y="21"/>
                    </a:cubicBezTo>
                    <a:cubicBezTo>
                      <a:pt x="191" y="21"/>
                      <a:pt x="239" y="70"/>
                      <a:pt x="239" y="130"/>
                    </a:cubicBezTo>
                    <a:cubicBezTo>
                      <a:pt x="239" y="190"/>
                      <a:pt x="191" y="239"/>
                      <a:pt x="130" y="2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7" name="Freeform 286">
                <a:extLst>
                  <a:ext uri="{FF2B5EF4-FFF2-40B4-BE49-F238E27FC236}">
                    <a16:creationId xmlns:a16="http://schemas.microsoft.com/office/drawing/2014/main" id="{E4A94F8E-040B-416C-B2A6-82A57AF147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47480" y="5854975"/>
                <a:ext cx="209892" cy="211237"/>
              </a:xfrm>
              <a:custGeom>
                <a:avLst/>
                <a:gdLst>
                  <a:gd name="T0" fmla="*/ 49 w 99"/>
                  <a:gd name="T1" fmla="*/ 0 h 100"/>
                  <a:gd name="T2" fmla="*/ 0 w 99"/>
                  <a:gd name="T3" fmla="*/ 50 h 100"/>
                  <a:gd name="T4" fmla="*/ 49 w 99"/>
                  <a:gd name="T5" fmla="*/ 100 h 100"/>
                  <a:gd name="T6" fmla="*/ 99 w 99"/>
                  <a:gd name="T7" fmla="*/ 50 h 100"/>
                  <a:gd name="T8" fmla="*/ 49 w 99"/>
                  <a:gd name="T9" fmla="*/ 0 h 100"/>
                  <a:gd name="T10" fmla="*/ 49 w 99"/>
                  <a:gd name="T11" fmla="*/ 93 h 100"/>
                  <a:gd name="T12" fmla="*/ 7 w 99"/>
                  <a:gd name="T13" fmla="*/ 50 h 100"/>
                  <a:gd name="T14" fmla="*/ 49 w 99"/>
                  <a:gd name="T15" fmla="*/ 8 h 100"/>
                  <a:gd name="T16" fmla="*/ 92 w 99"/>
                  <a:gd name="T17" fmla="*/ 50 h 100"/>
                  <a:gd name="T18" fmla="*/ 49 w 99"/>
                  <a:gd name="T19" fmla="*/ 9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" h="100">
                    <a:moveTo>
                      <a:pt x="49" y="0"/>
                    </a:moveTo>
                    <a:cubicBezTo>
                      <a:pt x="22" y="0"/>
                      <a:pt x="0" y="23"/>
                      <a:pt x="0" y="50"/>
                    </a:cubicBezTo>
                    <a:cubicBezTo>
                      <a:pt x="0" y="78"/>
                      <a:pt x="22" y="100"/>
                      <a:pt x="49" y="100"/>
                    </a:cubicBezTo>
                    <a:cubicBezTo>
                      <a:pt x="77" y="100"/>
                      <a:pt x="99" y="78"/>
                      <a:pt x="99" y="50"/>
                    </a:cubicBezTo>
                    <a:cubicBezTo>
                      <a:pt x="99" y="23"/>
                      <a:pt x="77" y="0"/>
                      <a:pt x="49" y="0"/>
                    </a:cubicBezTo>
                    <a:close/>
                    <a:moveTo>
                      <a:pt x="49" y="93"/>
                    </a:moveTo>
                    <a:cubicBezTo>
                      <a:pt x="26" y="93"/>
                      <a:pt x="7" y="74"/>
                      <a:pt x="7" y="50"/>
                    </a:cubicBezTo>
                    <a:cubicBezTo>
                      <a:pt x="7" y="27"/>
                      <a:pt x="26" y="8"/>
                      <a:pt x="49" y="8"/>
                    </a:cubicBezTo>
                    <a:cubicBezTo>
                      <a:pt x="73" y="8"/>
                      <a:pt x="92" y="27"/>
                      <a:pt x="92" y="50"/>
                    </a:cubicBezTo>
                    <a:cubicBezTo>
                      <a:pt x="92" y="74"/>
                      <a:pt x="73" y="93"/>
                      <a:pt x="49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8" name="Freeform 287">
                <a:extLst>
                  <a:ext uri="{FF2B5EF4-FFF2-40B4-BE49-F238E27FC236}">
                    <a16:creationId xmlns:a16="http://schemas.microsoft.com/office/drawing/2014/main" id="{6629DF34-39B1-4B2E-997A-3EAF2EE16E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7443" y="5926284"/>
                <a:ext cx="69964" cy="69964"/>
              </a:xfrm>
              <a:custGeom>
                <a:avLst/>
                <a:gdLst>
                  <a:gd name="T0" fmla="*/ 16 w 33"/>
                  <a:gd name="T1" fmla="*/ 0 h 33"/>
                  <a:gd name="T2" fmla="*/ 0 w 33"/>
                  <a:gd name="T3" fmla="*/ 16 h 33"/>
                  <a:gd name="T4" fmla="*/ 16 w 33"/>
                  <a:gd name="T5" fmla="*/ 33 h 33"/>
                  <a:gd name="T6" fmla="*/ 33 w 33"/>
                  <a:gd name="T7" fmla="*/ 16 h 33"/>
                  <a:gd name="T8" fmla="*/ 16 w 33"/>
                  <a:gd name="T9" fmla="*/ 0 h 33"/>
                  <a:gd name="T10" fmla="*/ 16 w 33"/>
                  <a:gd name="T11" fmla="*/ 26 h 33"/>
                  <a:gd name="T12" fmla="*/ 7 w 33"/>
                  <a:gd name="T13" fmla="*/ 16 h 33"/>
                  <a:gd name="T14" fmla="*/ 16 w 33"/>
                  <a:gd name="T15" fmla="*/ 7 h 33"/>
                  <a:gd name="T16" fmla="*/ 26 w 33"/>
                  <a:gd name="T17" fmla="*/ 16 h 33"/>
                  <a:gd name="T18" fmla="*/ 16 w 33"/>
                  <a:gd name="T1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6" y="0"/>
                    </a:cubicBezTo>
                    <a:close/>
                    <a:moveTo>
                      <a:pt x="16" y="26"/>
                    </a:moveTo>
                    <a:cubicBezTo>
                      <a:pt x="11" y="26"/>
                      <a:pt x="7" y="21"/>
                      <a:pt x="7" y="16"/>
                    </a:cubicBezTo>
                    <a:cubicBezTo>
                      <a:pt x="7" y="11"/>
                      <a:pt x="11" y="7"/>
                      <a:pt x="16" y="7"/>
                    </a:cubicBezTo>
                    <a:cubicBezTo>
                      <a:pt x="22" y="7"/>
                      <a:pt x="26" y="11"/>
                      <a:pt x="26" y="16"/>
                    </a:cubicBezTo>
                    <a:cubicBezTo>
                      <a:pt x="26" y="21"/>
                      <a:pt x="22" y="26"/>
                      <a:pt x="16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9" name="Freeform 288">
                <a:extLst>
                  <a:ext uri="{FF2B5EF4-FFF2-40B4-BE49-F238E27FC236}">
                    <a16:creationId xmlns:a16="http://schemas.microsoft.com/office/drawing/2014/main" id="{6BEDDABE-E038-4D83-8D78-325A0788F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3443" y="5852284"/>
                <a:ext cx="33636" cy="32291"/>
              </a:xfrm>
              <a:custGeom>
                <a:avLst/>
                <a:gdLst>
                  <a:gd name="T0" fmla="*/ 25 w 25"/>
                  <a:gd name="T1" fmla="*/ 8 h 24"/>
                  <a:gd name="T2" fmla="*/ 17 w 25"/>
                  <a:gd name="T3" fmla="*/ 0 h 24"/>
                  <a:gd name="T4" fmla="*/ 0 w 25"/>
                  <a:gd name="T5" fmla="*/ 16 h 24"/>
                  <a:gd name="T6" fmla="*/ 8 w 25"/>
                  <a:gd name="T7" fmla="*/ 24 h 24"/>
                  <a:gd name="T8" fmla="*/ 25 w 25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8"/>
                    </a:moveTo>
                    <a:lnTo>
                      <a:pt x="17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25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0" name="Freeform 289">
                <a:extLst>
                  <a:ext uri="{FF2B5EF4-FFF2-40B4-BE49-F238E27FC236}">
                    <a16:creationId xmlns:a16="http://schemas.microsoft.com/office/drawing/2014/main" id="{CFDC2397-1FC2-4E0E-BCE0-4E1D2501D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2498" y="5821338"/>
                <a:ext cx="53818" cy="52473"/>
              </a:xfrm>
              <a:custGeom>
                <a:avLst/>
                <a:gdLst>
                  <a:gd name="T0" fmla="*/ 31 w 40"/>
                  <a:gd name="T1" fmla="*/ 0 h 39"/>
                  <a:gd name="T2" fmla="*/ 0 w 40"/>
                  <a:gd name="T3" fmla="*/ 31 h 39"/>
                  <a:gd name="T4" fmla="*/ 7 w 40"/>
                  <a:gd name="T5" fmla="*/ 39 h 39"/>
                  <a:gd name="T6" fmla="*/ 40 w 40"/>
                  <a:gd name="T7" fmla="*/ 8 h 39"/>
                  <a:gd name="T8" fmla="*/ 31 w 40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31" y="0"/>
                    </a:moveTo>
                    <a:lnTo>
                      <a:pt x="0" y="31"/>
                    </a:lnTo>
                    <a:lnTo>
                      <a:pt x="7" y="39"/>
                    </a:lnTo>
                    <a:lnTo>
                      <a:pt x="40" y="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1" name="Freeform 290">
                <a:extLst>
                  <a:ext uri="{FF2B5EF4-FFF2-40B4-BE49-F238E27FC236}">
                    <a16:creationId xmlns:a16="http://schemas.microsoft.com/office/drawing/2014/main" id="{2F0573A5-8C05-48FA-96E0-A8A48B96A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0207" y="5787702"/>
                <a:ext cx="74000" cy="75346"/>
              </a:xfrm>
              <a:custGeom>
                <a:avLst/>
                <a:gdLst>
                  <a:gd name="T0" fmla="*/ 47 w 55"/>
                  <a:gd name="T1" fmla="*/ 0 h 56"/>
                  <a:gd name="T2" fmla="*/ 0 w 55"/>
                  <a:gd name="T3" fmla="*/ 48 h 56"/>
                  <a:gd name="T4" fmla="*/ 8 w 55"/>
                  <a:gd name="T5" fmla="*/ 56 h 56"/>
                  <a:gd name="T6" fmla="*/ 55 w 55"/>
                  <a:gd name="T7" fmla="*/ 8 h 56"/>
                  <a:gd name="T8" fmla="*/ 47 w 55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47" y="0"/>
                    </a:moveTo>
                    <a:lnTo>
                      <a:pt x="0" y="48"/>
                    </a:lnTo>
                    <a:lnTo>
                      <a:pt x="8" y="56"/>
                    </a:lnTo>
                    <a:lnTo>
                      <a:pt x="55" y="8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2" name="Freeform 291">
                <a:extLst>
                  <a:ext uri="{FF2B5EF4-FFF2-40B4-BE49-F238E27FC236}">
                    <a16:creationId xmlns:a16="http://schemas.microsoft.com/office/drawing/2014/main" id="{4776F769-76DD-40F8-831B-46897CE51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7771" y="6036612"/>
                <a:ext cx="33636" cy="32291"/>
              </a:xfrm>
              <a:custGeom>
                <a:avLst/>
                <a:gdLst>
                  <a:gd name="T0" fmla="*/ 25 w 25"/>
                  <a:gd name="T1" fmla="*/ 8 h 24"/>
                  <a:gd name="T2" fmla="*/ 17 w 25"/>
                  <a:gd name="T3" fmla="*/ 0 h 24"/>
                  <a:gd name="T4" fmla="*/ 0 w 25"/>
                  <a:gd name="T5" fmla="*/ 16 h 24"/>
                  <a:gd name="T6" fmla="*/ 8 w 25"/>
                  <a:gd name="T7" fmla="*/ 24 h 24"/>
                  <a:gd name="T8" fmla="*/ 25 w 25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8"/>
                    </a:moveTo>
                    <a:lnTo>
                      <a:pt x="17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25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3" name="Freeform 292">
                <a:extLst>
                  <a:ext uri="{FF2B5EF4-FFF2-40B4-BE49-F238E27FC236}">
                    <a16:creationId xmlns:a16="http://schemas.microsoft.com/office/drawing/2014/main" id="{16589A77-839D-4C18-8F9E-967D3288E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8535" y="6047375"/>
                <a:ext cx="53818" cy="55164"/>
              </a:xfrm>
              <a:custGeom>
                <a:avLst/>
                <a:gdLst>
                  <a:gd name="T0" fmla="*/ 40 w 40"/>
                  <a:gd name="T1" fmla="*/ 8 h 41"/>
                  <a:gd name="T2" fmla="*/ 33 w 40"/>
                  <a:gd name="T3" fmla="*/ 0 h 41"/>
                  <a:gd name="T4" fmla="*/ 0 w 40"/>
                  <a:gd name="T5" fmla="*/ 33 h 41"/>
                  <a:gd name="T6" fmla="*/ 9 w 40"/>
                  <a:gd name="T7" fmla="*/ 41 h 41"/>
                  <a:gd name="T8" fmla="*/ 40 w 40"/>
                  <a:gd name="T9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1">
                    <a:moveTo>
                      <a:pt x="40" y="8"/>
                    </a:moveTo>
                    <a:lnTo>
                      <a:pt x="33" y="0"/>
                    </a:lnTo>
                    <a:lnTo>
                      <a:pt x="0" y="33"/>
                    </a:lnTo>
                    <a:lnTo>
                      <a:pt x="9" y="41"/>
                    </a:lnTo>
                    <a:lnTo>
                      <a:pt x="4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4" name="Freeform 293">
                <a:extLst>
                  <a:ext uri="{FF2B5EF4-FFF2-40B4-BE49-F238E27FC236}">
                    <a16:creationId xmlns:a16="http://schemas.microsoft.com/office/drawing/2014/main" id="{BE741861-F4E8-499A-87C5-8C7A856D0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0644" y="6058139"/>
                <a:ext cx="74000" cy="75346"/>
              </a:xfrm>
              <a:custGeom>
                <a:avLst/>
                <a:gdLst>
                  <a:gd name="T0" fmla="*/ 47 w 55"/>
                  <a:gd name="T1" fmla="*/ 0 h 56"/>
                  <a:gd name="T2" fmla="*/ 0 w 55"/>
                  <a:gd name="T3" fmla="*/ 49 h 56"/>
                  <a:gd name="T4" fmla="*/ 8 w 55"/>
                  <a:gd name="T5" fmla="*/ 56 h 56"/>
                  <a:gd name="T6" fmla="*/ 55 w 55"/>
                  <a:gd name="T7" fmla="*/ 8 h 56"/>
                  <a:gd name="T8" fmla="*/ 47 w 55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47" y="0"/>
                    </a:moveTo>
                    <a:lnTo>
                      <a:pt x="0" y="49"/>
                    </a:lnTo>
                    <a:lnTo>
                      <a:pt x="8" y="56"/>
                    </a:lnTo>
                    <a:lnTo>
                      <a:pt x="55" y="8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41AD033-2570-4FD2-9438-A3FD2D26CA60}"/>
                </a:ext>
              </a:extLst>
            </p:cNvPr>
            <p:cNvGrpSpPr/>
            <p:nvPr/>
          </p:nvGrpSpPr>
          <p:grpSpPr>
            <a:xfrm>
              <a:off x="1712236" y="5391799"/>
              <a:ext cx="218732" cy="188323"/>
              <a:chOff x="7970415" y="1262923"/>
              <a:chExt cx="551638" cy="474947"/>
            </a:xfrm>
            <a:grpFill/>
          </p:grpSpPr>
          <p:sp>
            <p:nvSpPr>
              <p:cNvPr id="74" name="Freeform 294">
                <a:extLst>
                  <a:ext uri="{FF2B5EF4-FFF2-40B4-BE49-F238E27FC236}">
                    <a16:creationId xmlns:a16="http://schemas.microsoft.com/office/drawing/2014/main" id="{AA885EDA-E007-4246-88E0-CBDEAE5B96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70415" y="1262923"/>
                <a:ext cx="551638" cy="474947"/>
              </a:xfrm>
              <a:custGeom>
                <a:avLst/>
                <a:gdLst>
                  <a:gd name="T0" fmla="*/ 224 w 261"/>
                  <a:gd name="T1" fmla="*/ 22 h 225"/>
                  <a:gd name="T2" fmla="*/ 224 w 261"/>
                  <a:gd name="T3" fmla="*/ 15 h 225"/>
                  <a:gd name="T4" fmla="*/ 192 w 261"/>
                  <a:gd name="T5" fmla="*/ 0 h 225"/>
                  <a:gd name="T6" fmla="*/ 159 w 261"/>
                  <a:gd name="T7" fmla="*/ 15 h 225"/>
                  <a:gd name="T8" fmla="*/ 159 w 261"/>
                  <a:gd name="T9" fmla="*/ 22 h 225"/>
                  <a:gd name="T10" fmla="*/ 36 w 261"/>
                  <a:gd name="T11" fmla="*/ 22 h 225"/>
                  <a:gd name="T12" fmla="*/ 0 w 261"/>
                  <a:gd name="T13" fmla="*/ 58 h 225"/>
                  <a:gd name="T14" fmla="*/ 0 w 261"/>
                  <a:gd name="T15" fmla="*/ 188 h 225"/>
                  <a:gd name="T16" fmla="*/ 36 w 261"/>
                  <a:gd name="T17" fmla="*/ 225 h 225"/>
                  <a:gd name="T18" fmla="*/ 224 w 261"/>
                  <a:gd name="T19" fmla="*/ 225 h 225"/>
                  <a:gd name="T20" fmla="*/ 261 w 261"/>
                  <a:gd name="T21" fmla="*/ 188 h 225"/>
                  <a:gd name="T22" fmla="*/ 261 w 261"/>
                  <a:gd name="T23" fmla="*/ 58 h 225"/>
                  <a:gd name="T24" fmla="*/ 224 w 261"/>
                  <a:gd name="T25" fmla="*/ 22 h 225"/>
                  <a:gd name="T26" fmla="*/ 239 w 261"/>
                  <a:gd name="T27" fmla="*/ 188 h 225"/>
                  <a:gd name="T28" fmla="*/ 224 w 261"/>
                  <a:gd name="T29" fmla="*/ 203 h 225"/>
                  <a:gd name="T30" fmla="*/ 36 w 261"/>
                  <a:gd name="T31" fmla="*/ 203 h 225"/>
                  <a:gd name="T32" fmla="*/ 22 w 261"/>
                  <a:gd name="T33" fmla="*/ 188 h 225"/>
                  <a:gd name="T34" fmla="*/ 22 w 261"/>
                  <a:gd name="T35" fmla="*/ 58 h 225"/>
                  <a:gd name="T36" fmla="*/ 36 w 261"/>
                  <a:gd name="T37" fmla="*/ 44 h 225"/>
                  <a:gd name="T38" fmla="*/ 224 w 261"/>
                  <a:gd name="T39" fmla="*/ 44 h 225"/>
                  <a:gd name="T40" fmla="*/ 239 w 261"/>
                  <a:gd name="T41" fmla="*/ 58 h 225"/>
                  <a:gd name="T42" fmla="*/ 239 w 261"/>
                  <a:gd name="T43" fmla="*/ 188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1" h="225">
                    <a:moveTo>
                      <a:pt x="224" y="22"/>
                    </a:moveTo>
                    <a:cubicBezTo>
                      <a:pt x="224" y="15"/>
                      <a:pt x="224" y="15"/>
                      <a:pt x="224" y="15"/>
                    </a:cubicBezTo>
                    <a:cubicBezTo>
                      <a:pt x="224" y="7"/>
                      <a:pt x="210" y="0"/>
                      <a:pt x="192" y="0"/>
                    </a:cubicBezTo>
                    <a:cubicBezTo>
                      <a:pt x="174" y="0"/>
                      <a:pt x="159" y="7"/>
                      <a:pt x="159" y="15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16" y="22"/>
                      <a:pt x="0" y="38"/>
                      <a:pt x="0" y="5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08"/>
                      <a:pt x="16" y="225"/>
                      <a:pt x="36" y="225"/>
                    </a:cubicBezTo>
                    <a:cubicBezTo>
                      <a:pt x="224" y="225"/>
                      <a:pt x="224" y="225"/>
                      <a:pt x="224" y="225"/>
                    </a:cubicBezTo>
                    <a:cubicBezTo>
                      <a:pt x="244" y="225"/>
                      <a:pt x="261" y="208"/>
                      <a:pt x="261" y="188"/>
                    </a:cubicBezTo>
                    <a:cubicBezTo>
                      <a:pt x="261" y="58"/>
                      <a:pt x="261" y="58"/>
                      <a:pt x="261" y="58"/>
                    </a:cubicBezTo>
                    <a:cubicBezTo>
                      <a:pt x="261" y="38"/>
                      <a:pt x="244" y="22"/>
                      <a:pt x="224" y="22"/>
                    </a:cubicBezTo>
                    <a:close/>
                    <a:moveTo>
                      <a:pt x="239" y="188"/>
                    </a:moveTo>
                    <a:cubicBezTo>
                      <a:pt x="239" y="196"/>
                      <a:pt x="232" y="203"/>
                      <a:pt x="224" y="203"/>
                    </a:cubicBezTo>
                    <a:cubicBezTo>
                      <a:pt x="36" y="203"/>
                      <a:pt x="36" y="203"/>
                      <a:pt x="36" y="203"/>
                    </a:cubicBezTo>
                    <a:cubicBezTo>
                      <a:pt x="28" y="203"/>
                      <a:pt x="22" y="196"/>
                      <a:pt x="22" y="18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0"/>
                      <a:pt x="28" y="44"/>
                      <a:pt x="36" y="44"/>
                    </a:cubicBezTo>
                    <a:cubicBezTo>
                      <a:pt x="224" y="44"/>
                      <a:pt x="224" y="44"/>
                      <a:pt x="224" y="44"/>
                    </a:cubicBezTo>
                    <a:cubicBezTo>
                      <a:pt x="232" y="44"/>
                      <a:pt x="239" y="50"/>
                      <a:pt x="239" y="58"/>
                    </a:cubicBezTo>
                    <a:lnTo>
                      <a:pt x="239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5" name="Freeform 295">
                <a:extLst>
                  <a:ext uri="{FF2B5EF4-FFF2-40B4-BE49-F238E27FC236}">
                    <a16:creationId xmlns:a16="http://schemas.microsoft.com/office/drawing/2014/main" id="{4B583F11-61CD-4018-AA26-1AE48B1981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7070" y="1393433"/>
                <a:ext cx="259674" cy="259674"/>
              </a:xfrm>
              <a:custGeom>
                <a:avLst/>
                <a:gdLst>
                  <a:gd name="T0" fmla="*/ 61 w 123"/>
                  <a:gd name="T1" fmla="*/ 0 h 123"/>
                  <a:gd name="T2" fmla="*/ 0 w 123"/>
                  <a:gd name="T3" fmla="*/ 61 h 123"/>
                  <a:gd name="T4" fmla="*/ 61 w 123"/>
                  <a:gd name="T5" fmla="*/ 123 h 123"/>
                  <a:gd name="T6" fmla="*/ 123 w 123"/>
                  <a:gd name="T7" fmla="*/ 61 h 123"/>
                  <a:gd name="T8" fmla="*/ 61 w 123"/>
                  <a:gd name="T9" fmla="*/ 0 h 123"/>
                  <a:gd name="T10" fmla="*/ 61 w 123"/>
                  <a:gd name="T11" fmla="*/ 101 h 123"/>
                  <a:gd name="T12" fmla="*/ 21 w 123"/>
                  <a:gd name="T13" fmla="*/ 61 h 123"/>
                  <a:gd name="T14" fmla="*/ 61 w 123"/>
                  <a:gd name="T15" fmla="*/ 21 h 123"/>
                  <a:gd name="T16" fmla="*/ 101 w 123"/>
                  <a:gd name="T17" fmla="*/ 61 h 123"/>
                  <a:gd name="T18" fmla="*/ 61 w 123"/>
                  <a:gd name="T19" fmla="*/ 10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3"/>
                      <a:pt x="61" y="123"/>
                    </a:cubicBezTo>
                    <a:cubicBezTo>
                      <a:pt x="95" y="123"/>
                      <a:pt x="123" y="95"/>
                      <a:pt x="123" y="61"/>
                    </a:cubicBezTo>
                    <a:cubicBezTo>
                      <a:pt x="123" y="27"/>
                      <a:pt x="95" y="0"/>
                      <a:pt x="61" y="0"/>
                    </a:cubicBezTo>
                    <a:close/>
                    <a:moveTo>
                      <a:pt x="61" y="101"/>
                    </a:moveTo>
                    <a:cubicBezTo>
                      <a:pt x="39" y="101"/>
                      <a:pt x="21" y="83"/>
                      <a:pt x="21" y="61"/>
                    </a:cubicBezTo>
                    <a:cubicBezTo>
                      <a:pt x="21" y="39"/>
                      <a:pt x="39" y="21"/>
                      <a:pt x="61" y="21"/>
                    </a:cubicBezTo>
                    <a:cubicBezTo>
                      <a:pt x="83" y="21"/>
                      <a:pt x="101" y="39"/>
                      <a:pt x="101" y="61"/>
                    </a:cubicBezTo>
                    <a:cubicBezTo>
                      <a:pt x="101" y="83"/>
                      <a:pt x="83" y="101"/>
                      <a:pt x="61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AC9EF98E-1A7C-4093-8368-103E82D4B9D8}"/>
              </a:ext>
            </a:extLst>
          </p:cNvPr>
          <p:cNvSpPr txBox="1"/>
          <p:nvPr/>
        </p:nvSpPr>
        <p:spPr>
          <a:xfrm>
            <a:off x="4943940" y="4250606"/>
            <a:ext cx="275956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sym typeface="Century Gothic" panose="020B0502020202020204" pitchFamily="34" charset="0"/>
              </a:rPr>
              <a:t>整个项目分为三层，表现层提供用户交互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sym typeface="Century Gothic" panose="020B0502020202020204" pitchFamily="34" charset="0"/>
              </a:rPr>
              <a:t>GUI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sym typeface="Century Gothic" panose="020B0502020202020204" pitchFamily="34" charset="0"/>
              </a:rPr>
              <a:t>，业务逻辑层实现代码，数据持久层负责对数据库的操作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sym typeface="Century Gothic" panose="020B050202020202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CB1341B-86B4-4913-80FA-A98C5BD1FC23}"/>
              </a:ext>
            </a:extLst>
          </p:cNvPr>
          <p:cNvSpPr txBox="1"/>
          <p:nvPr/>
        </p:nvSpPr>
        <p:spPr>
          <a:xfrm>
            <a:off x="5377960" y="3896079"/>
            <a:ext cx="117654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  <a:sym typeface="Century Gothic" panose="020B0502020202020204" pitchFamily="34" charset="0"/>
              </a:rPr>
              <a:t>MVC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  <a:sym typeface="Century Gothic" panose="020B0502020202020204" pitchFamily="34" charset="0"/>
              </a:rPr>
              <a:t>模式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经典综艺体简" panose="02010609000101010101" pitchFamily="49" charset="-122"/>
              <a:sym typeface="Century Gothic" panose="020B0502020202020204" pitchFamily="34" charset="0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DA4E7C9-89B5-46E8-99F6-78713E33CAD7}"/>
              </a:ext>
            </a:extLst>
          </p:cNvPr>
          <p:cNvGrpSpPr/>
          <p:nvPr/>
        </p:nvGrpSpPr>
        <p:grpSpPr>
          <a:xfrm>
            <a:off x="8641400" y="5622815"/>
            <a:ext cx="1430997" cy="218732"/>
            <a:chOff x="1712236" y="5376594"/>
            <a:chExt cx="1430997" cy="218732"/>
          </a:xfrm>
          <a:solidFill>
            <a:srgbClr val="24563C"/>
          </a:solidFill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BCA17709-D7F9-476D-8CD4-AC11F03AAFFF}"/>
                </a:ext>
              </a:extLst>
            </p:cNvPr>
            <p:cNvGrpSpPr/>
            <p:nvPr/>
          </p:nvGrpSpPr>
          <p:grpSpPr>
            <a:xfrm>
              <a:off x="2321059" y="5401135"/>
              <a:ext cx="217665" cy="169651"/>
              <a:chOff x="9439656" y="2777910"/>
              <a:chExt cx="548947" cy="427856"/>
            </a:xfrm>
            <a:grpFill/>
          </p:grpSpPr>
          <p:sp>
            <p:nvSpPr>
              <p:cNvPr id="104" name="Freeform 267">
                <a:extLst>
                  <a:ext uri="{FF2B5EF4-FFF2-40B4-BE49-F238E27FC236}">
                    <a16:creationId xmlns:a16="http://schemas.microsoft.com/office/drawing/2014/main" id="{95DA031A-80D9-4520-9BE1-9E2A1E5964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39656" y="2777910"/>
                <a:ext cx="548947" cy="427856"/>
              </a:xfrm>
              <a:custGeom>
                <a:avLst/>
                <a:gdLst>
                  <a:gd name="T0" fmla="*/ 224 w 260"/>
                  <a:gd name="T1" fmla="*/ 0 h 202"/>
                  <a:gd name="T2" fmla="*/ 36 w 260"/>
                  <a:gd name="T3" fmla="*/ 0 h 202"/>
                  <a:gd name="T4" fmla="*/ 0 w 260"/>
                  <a:gd name="T5" fmla="*/ 36 h 202"/>
                  <a:gd name="T6" fmla="*/ 0 w 260"/>
                  <a:gd name="T7" fmla="*/ 166 h 202"/>
                  <a:gd name="T8" fmla="*/ 36 w 260"/>
                  <a:gd name="T9" fmla="*/ 202 h 202"/>
                  <a:gd name="T10" fmla="*/ 224 w 260"/>
                  <a:gd name="T11" fmla="*/ 202 h 202"/>
                  <a:gd name="T12" fmla="*/ 260 w 260"/>
                  <a:gd name="T13" fmla="*/ 166 h 202"/>
                  <a:gd name="T14" fmla="*/ 260 w 260"/>
                  <a:gd name="T15" fmla="*/ 36 h 202"/>
                  <a:gd name="T16" fmla="*/ 224 w 260"/>
                  <a:gd name="T17" fmla="*/ 0 h 202"/>
                  <a:gd name="T18" fmla="*/ 239 w 260"/>
                  <a:gd name="T19" fmla="*/ 166 h 202"/>
                  <a:gd name="T20" fmla="*/ 224 w 260"/>
                  <a:gd name="T21" fmla="*/ 181 h 202"/>
                  <a:gd name="T22" fmla="*/ 36 w 260"/>
                  <a:gd name="T23" fmla="*/ 181 h 202"/>
                  <a:gd name="T24" fmla="*/ 22 w 260"/>
                  <a:gd name="T25" fmla="*/ 166 h 202"/>
                  <a:gd name="T26" fmla="*/ 22 w 260"/>
                  <a:gd name="T27" fmla="*/ 36 h 202"/>
                  <a:gd name="T28" fmla="*/ 36 w 260"/>
                  <a:gd name="T29" fmla="*/ 21 h 202"/>
                  <a:gd name="T30" fmla="*/ 224 w 260"/>
                  <a:gd name="T31" fmla="*/ 21 h 202"/>
                  <a:gd name="T32" fmla="*/ 239 w 260"/>
                  <a:gd name="T33" fmla="*/ 36 h 202"/>
                  <a:gd name="T34" fmla="*/ 239 w 260"/>
                  <a:gd name="T35" fmla="*/ 166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0" h="202">
                    <a:moveTo>
                      <a:pt x="224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86"/>
                      <a:pt x="16" y="202"/>
                      <a:pt x="36" y="202"/>
                    </a:cubicBezTo>
                    <a:cubicBezTo>
                      <a:pt x="224" y="202"/>
                      <a:pt x="224" y="202"/>
                      <a:pt x="224" y="202"/>
                    </a:cubicBezTo>
                    <a:cubicBezTo>
                      <a:pt x="244" y="202"/>
                      <a:pt x="260" y="186"/>
                      <a:pt x="260" y="166"/>
                    </a:cubicBezTo>
                    <a:cubicBezTo>
                      <a:pt x="260" y="36"/>
                      <a:pt x="260" y="36"/>
                      <a:pt x="260" y="36"/>
                    </a:cubicBezTo>
                    <a:cubicBezTo>
                      <a:pt x="260" y="16"/>
                      <a:pt x="244" y="0"/>
                      <a:pt x="224" y="0"/>
                    </a:cubicBezTo>
                    <a:close/>
                    <a:moveTo>
                      <a:pt x="239" y="166"/>
                    </a:moveTo>
                    <a:cubicBezTo>
                      <a:pt x="239" y="174"/>
                      <a:pt x="232" y="181"/>
                      <a:pt x="224" y="181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28" y="181"/>
                      <a:pt x="22" y="174"/>
                      <a:pt x="22" y="16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28"/>
                      <a:pt x="28" y="21"/>
                      <a:pt x="36" y="21"/>
                    </a:cubicBezTo>
                    <a:cubicBezTo>
                      <a:pt x="224" y="21"/>
                      <a:pt x="224" y="21"/>
                      <a:pt x="224" y="21"/>
                    </a:cubicBezTo>
                    <a:cubicBezTo>
                      <a:pt x="232" y="21"/>
                      <a:pt x="239" y="28"/>
                      <a:pt x="239" y="36"/>
                    </a:cubicBezTo>
                    <a:lnTo>
                      <a:pt x="239" y="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05" name="Freeform 268">
                <a:extLst>
                  <a:ext uri="{FF2B5EF4-FFF2-40B4-BE49-F238E27FC236}">
                    <a16:creationId xmlns:a16="http://schemas.microsoft.com/office/drawing/2014/main" id="{B04FAACA-E8E7-4EC1-A4D4-C9D9B819B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8784" y="2884201"/>
                <a:ext cx="192401" cy="215273"/>
              </a:xfrm>
              <a:custGeom>
                <a:avLst/>
                <a:gdLst>
                  <a:gd name="T0" fmla="*/ 80 w 91"/>
                  <a:gd name="T1" fmla="*/ 40 h 102"/>
                  <a:gd name="T2" fmla="*/ 19 w 91"/>
                  <a:gd name="T3" fmla="*/ 6 h 102"/>
                  <a:gd name="T4" fmla="*/ 0 w 91"/>
                  <a:gd name="T5" fmla="*/ 17 h 102"/>
                  <a:gd name="T6" fmla="*/ 0 w 91"/>
                  <a:gd name="T7" fmla="*/ 85 h 102"/>
                  <a:gd name="T8" fmla="*/ 19 w 91"/>
                  <a:gd name="T9" fmla="*/ 96 h 102"/>
                  <a:gd name="T10" fmla="*/ 80 w 91"/>
                  <a:gd name="T11" fmla="*/ 62 h 102"/>
                  <a:gd name="T12" fmla="*/ 80 w 91"/>
                  <a:gd name="T13" fmla="*/ 4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02">
                    <a:moveTo>
                      <a:pt x="80" y="4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8" y="0"/>
                      <a:pt x="0" y="5"/>
                      <a:pt x="0" y="1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7"/>
                      <a:pt x="8" y="102"/>
                      <a:pt x="19" y="96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91" y="56"/>
                      <a:pt x="91" y="46"/>
                      <a:pt x="80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E1A3EB19-D19C-4735-A9A8-5BAA963C4E7D}"/>
                </a:ext>
              </a:extLst>
            </p:cNvPr>
            <p:cNvGrpSpPr/>
            <p:nvPr/>
          </p:nvGrpSpPr>
          <p:grpSpPr>
            <a:xfrm>
              <a:off x="2924501" y="5376594"/>
              <a:ext cx="218732" cy="218732"/>
              <a:chOff x="10876606" y="5685447"/>
              <a:chExt cx="551638" cy="551638"/>
            </a:xfrm>
            <a:grpFill/>
          </p:grpSpPr>
          <p:sp>
            <p:nvSpPr>
              <p:cNvPr id="95" name="Freeform 285">
                <a:extLst>
                  <a:ext uri="{FF2B5EF4-FFF2-40B4-BE49-F238E27FC236}">
                    <a16:creationId xmlns:a16="http://schemas.microsoft.com/office/drawing/2014/main" id="{911FE1D5-EC7D-4EDA-A25C-688FDC3483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6606" y="5685447"/>
                <a:ext cx="551638" cy="551638"/>
              </a:xfrm>
              <a:custGeom>
                <a:avLst/>
                <a:gdLst>
                  <a:gd name="T0" fmla="*/ 130 w 261"/>
                  <a:gd name="T1" fmla="*/ 0 h 261"/>
                  <a:gd name="T2" fmla="*/ 0 w 261"/>
                  <a:gd name="T3" fmla="*/ 130 h 261"/>
                  <a:gd name="T4" fmla="*/ 130 w 261"/>
                  <a:gd name="T5" fmla="*/ 261 h 261"/>
                  <a:gd name="T6" fmla="*/ 261 w 261"/>
                  <a:gd name="T7" fmla="*/ 130 h 261"/>
                  <a:gd name="T8" fmla="*/ 130 w 261"/>
                  <a:gd name="T9" fmla="*/ 0 h 261"/>
                  <a:gd name="T10" fmla="*/ 130 w 261"/>
                  <a:gd name="T11" fmla="*/ 239 h 261"/>
                  <a:gd name="T12" fmla="*/ 22 w 261"/>
                  <a:gd name="T13" fmla="*/ 130 h 261"/>
                  <a:gd name="T14" fmla="*/ 130 w 261"/>
                  <a:gd name="T15" fmla="*/ 21 h 261"/>
                  <a:gd name="T16" fmla="*/ 239 w 261"/>
                  <a:gd name="T17" fmla="*/ 130 h 261"/>
                  <a:gd name="T18" fmla="*/ 130 w 261"/>
                  <a:gd name="T19" fmla="*/ 239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61">
                    <a:moveTo>
                      <a:pt x="130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2"/>
                      <a:pt x="58" y="261"/>
                      <a:pt x="130" y="261"/>
                    </a:cubicBezTo>
                    <a:cubicBezTo>
                      <a:pt x="202" y="261"/>
                      <a:pt x="261" y="202"/>
                      <a:pt x="261" y="130"/>
                    </a:cubicBezTo>
                    <a:cubicBezTo>
                      <a:pt x="261" y="58"/>
                      <a:pt x="202" y="0"/>
                      <a:pt x="130" y="0"/>
                    </a:cubicBezTo>
                    <a:close/>
                    <a:moveTo>
                      <a:pt x="130" y="239"/>
                    </a:moveTo>
                    <a:cubicBezTo>
                      <a:pt x="70" y="239"/>
                      <a:pt x="22" y="190"/>
                      <a:pt x="22" y="130"/>
                    </a:cubicBezTo>
                    <a:cubicBezTo>
                      <a:pt x="22" y="70"/>
                      <a:pt x="70" y="21"/>
                      <a:pt x="130" y="21"/>
                    </a:cubicBezTo>
                    <a:cubicBezTo>
                      <a:pt x="191" y="21"/>
                      <a:pt x="239" y="70"/>
                      <a:pt x="239" y="130"/>
                    </a:cubicBezTo>
                    <a:cubicBezTo>
                      <a:pt x="239" y="190"/>
                      <a:pt x="191" y="239"/>
                      <a:pt x="130" y="2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96" name="Freeform 286">
                <a:extLst>
                  <a:ext uri="{FF2B5EF4-FFF2-40B4-BE49-F238E27FC236}">
                    <a16:creationId xmlns:a16="http://schemas.microsoft.com/office/drawing/2014/main" id="{D66AFEAA-1012-45BA-ACEB-EB08CA6772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47480" y="5854975"/>
                <a:ext cx="209892" cy="211237"/>
              </a:xfrm>
              <a:custGeom>
                <a:avLst/>
                <a:gdLst>
                  <a:gd name="T0" fmla="*/ 49 w 99"/>
                  <a:gd name="T1" fmla="*/ 0 h 100"/>
                  <a:gd name="T2" fmla="*/ 0 w 99"/>
                  <a:gd name="T3" fmla="*/ 50 h 100"/>
                  <a:gd name="T4" fmla="*/ 49 w 99"/>
                  <a:gd name="T5" fmla="*/ 100 h 100"/>
                  <a:gd name="T6" fmla="*/ 99 w 99"/>
                  <a:gd name="T7" fmla="*/ 50 h 100"/>
                  <a:gd name="T8" fmla="*/ 49 w 99"/>
                  <a:gd name="T9" fmla="*/ 0 h 100"/>
                  <a:gd name="T10" fmla="*/ 49 w 99"/>
                  <a:gd name="T11" fmla="*/ 93 h 100"/>
                  <a:gd name="T12" fmla="*/ 7 w 99"/>
                  <a:gd name="T13" fmla="*/ 50 h 100"/>
                  <a:gd name="T14" fmla="*/ 49 w 99"/>
                  <a:gd name="T15" fmla="*/ 8 h 100"/>
                  <a:gd name="T16" fmla="*/ 92 w 99"/>
                  <a:gd name="T17" fmla="*/ 50 h 100"/>
                  <a:gd name="T18" fmla="*/ 49 w 99"/>
                  <a:gd name="T19" fmla="*/ 9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" h="100">
                    <a:moveTo>
                      <a:pt x="49" y="0"/>
                    </a:moveTo>
                    <a:cubicBezTo>
                      <a:pt x="22" y="0"/>
                      <a:pt x="0" y="23"/>
                      <a:pt x="0" y="50"/>
                    </a:cubicBezTo>
                    <a:cubicBezTo>
                      <a:pt x="0" y="78"/>
                      <a:pt x="22" y="100"/>
                      <a:pt x="49" y="100"/>
                    </a:cubicBezTo>
                    <a:cubicBezTo>
                      <a:pt x="77" y="100"/>
                      <a:pt x="99" y="78"/>
                      <a:pt x="99" y="50"/>
                    </a:cubicBezTo>
                    <a:cubicBezTo>
                      <a:pt x="99" y="23"/>
                      <a:pt x="77" y="0"/>
                      <a:pt x="49" y="0"/>
                    </a:cubicBezTo>
                    <a:close/>
                    <a:moveTo>
                      <a:pt x="49" y="93"/>
                    </a:moveTo>
                    <a:cubicBezTo>
                      <a:pt x="26" y="93"/>
                      <a:pt x="7" y="74"/>
                      <a:pt x="7" y="50"/>
                    </a:cubicBezTo>
                    <a:cubicBezTo>
                      <a:pt x="7" y="27"/>
                      <a:pt x="26" y="8"/>
                      <a:pt x="49" y="8"/>
                    </a:cubicBezTo>
                    <a:cubicBezTo>
                      <a:pt x="73" y="8"/>
                      <a:pt x="92" y="27"/>
                      <a:pt x="92" y="50"/>
                    </a:cubicBezTo>
                    <a:cubicBezTo>
                      <a:pt x="92" y="74"/>
                      <a:pt x="73" y="93"/>
                      <a:pt x="49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97" name="Freeform 287">
                <a:extLst>
                  <a:ext uri="{FF2B5EF4-FFF2-40B4-BE49-F238E27FC236}">
                    <a16:creationId xmlns:a16="http://schemas.microsoft.com/office/drawing/2014/main" id="{0F332191-8652-4AA3-A98B-9FDB1D3087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7443" y="5926284"/>
                <a:ext cx="69964" cy="69964"/>
              </a:xfrm>
              <a:custGeom>
                <a:avLst/>
                <a:gdLst>
                  <a:gd name="T0" fmla="*/ 16 w 33"/>
                  <a:gd name="T1" fmla="*/ 0 h 33"/>
                  <a:gd name="T2" fmla="*/ 0 w 33"/>
                  <a:gd name="T3" fmla="*/ 16 h 33"/>
                  <a:gd name="T4" fmla="*/ 16 w 33"/>
                  <a:gd name="T5" fmla="*/ 33 h 33"/>
                  <a:gd name="T6" fmla="*/ 33 w 33"/>
                  <a:gd name="T7" fmla="*/ 16 h 33"/>
                  <a:gd name="T8" fmla="*/ 16 w 33"/>
                  <a:gd name="T9" fmla="*/ 0 h 33"/>
                  <a:gd name="T10" fmla="*/ 16 w 33"/>
                  <a:gd name="T11" fmla="*/ 26 h 33"/>
                  <a:gd name="T12" fmla="*/ 7 w 33"/>
                  <a:gd name="T13" fmla="*/ 16 h 33"/>
                  <a:gd name="T14" fmla="*/ 16 w 33"/>
                  <a:gd name="T15" fmla="*/ 7 h 33"/>
                  <a:gd name="T16" fmla="*/ 26 w 33"/>
                  <a:gd name="T17" fmla="*/ 16 h 33"/>
                  <a:gd name="T18" fmla="*/ 16 w 33"/>
                  <a:gd name="T1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6" y="0"/>
                    </a:cubicBezTo>
                    <a:close/>
                    <a:moveTo>
                      <a:pt x="16" y="26"/>
                    </a:moveTo>
                    <a:cubicBezTo>
                      <a:pt x="11" y="26"/>
                      <a:pt x="7" y="21"/>
                      <a:pt x="7" y="16"/>
                    </a:cubicBezTo>
                    <a:cubicBezTo>
                      <a:pt x="7" y="11"/>
                      <a:pt x="11" y="7"/>
                      <a:pt x="16" y="7"/>
                    </a:cubicBezTo>
                    <a:cubicBezTo>
                      <a:pt x="22" y="7"/>
                      <a:pt x="26" y="11"/>
                      <a:pt x="26" y="16"/>
                    </a:cubicBezTo>
                    <a:cubicBezTo>
                      <a:pt x="26" y="21"/>
                      <a:pt x="22" y="26"/>
                      <a:pt x="16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98" name="Freeform 288">
                <a:extLst>
                  <a:ext uri="{FF2B5EF4-FFF2-40B4-BE49-F238E27FC236}">
                    <a16:creationId xmlns:a16="http://schemas.microsoft.com/office/drawing/2014/main" id="{C0A105C8-6182-4083-A833-2F4E8E281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3443" y="5852284"/>
                <a:ext cx="33636" cy="32291"/>
              </a:xfrm>
              <a:custGeom>
                <a:avLst/>
                <a:gdLst>
                  <a:gd name="T0" fmla="*/ 25 w 25"/>
                  <a:gd name="T1" fmla="*/ 8 h 24"/>
                  <a:gd name="T2" fmla="*/ 17 w 25"/>
                  <a:gd name="T3" fmla="*/ 0 h 24"/>
                  <a:gd name="T4" fmla="*/ 0 w 25"/>
                  <a:gd name="T5" fmla="*/ 16 h 24"/>
                  <a:gd name="T6" fmla="*/ 8 w 25"/>
                  <a:gd name="T7" fmla="*/ 24 h 24"/>
                  <a:gd name="T8" fmla="*/ 25 w 25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8"/>
                    </a:moveTo>
                    <a:lnTo>
                      <a:pt x="17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25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99" name="Freeform 289">
                <a:extLst>
                  <a:ext uri="{FF2B5EF4-FFF2-40B4-BE49-F238E27FC236}">
                    <a16:creationId xmlns:a16="http://schemas.microsoft.com/office/drawing/2014/main" id="{CC84EA35-BDF7-4DF8-B1FB-6161AA34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2498" y="5821338"/>
                <a:ext cx="53818" cy="52473"/>
              </a:xfrm>
              <a:custGeom>
                <a:avLst/>
                <a:gdLst>
                  <a:gd name="T0" fmla="*/ 31 w 40"/>
                  <a:gd name="T1" fmla="*/ 0 h 39"/>
                  <a:gd name="T2" fmla="*/ 0 w 40"/>
                  <a:gd name="T3" fmla="*/ 31 h 39"/>
                  <a:gd name="T4" fmla="*/ 7 w 40"/>
                  <a:gd name="T5" fmla="*/ 39 h 39"/>
                  <a:gd name="T6" fmla="*/ 40 w 40"/>
                  <a:gd name="T7" fmla="*/ 8 h 39"/>
                  <a:gd name="T8" fmla="*/ 31 w 40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31" y="0"/>
                    </a:moveTo>
                    <a:lnTo>
                      <a:pt x="0" y="31"/>
                    </a:lnTo>
                    <a:lnTo>
                      <a:pt x="7" y="39"/>
                    </a:lnTo>
                    <a:lnTo>
                      <a:pt x="40" y="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00" name="Freeform 290">
                <a:extLst>
                  <a:ext uri="{FF2B5EF4-FFF2-40B4-BE49-F238E27FC236}">
                    <a16:creationId xmlns:a16="http://schemas.microsoft.com/office/drawing/2014/main" id="{361BA80B-D110-40C5-901B-76B9B82E5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0207" y="5787702"/>
                <a:ext cx="74000" cy="75346"/>
              </a:xfrm>
              <a:custGeom>
                <a:avLst/>
                <a:gdLst>
                  <a:gd name="T0" fmla="*/ 47 w 55"/>
                  <a:gd name="T1" fmla="*/ 0 h 56"/>
                  <a:gd name="T2" fmla="*/ 0 w 55"/>
                  <a:gd name="T3" fmla="*/ 48 h 56"/>
                  <a:gd name="T4" fmla="*/ 8 w 55"/>
                  <a:gd name="T5" fmla="*/ 56 h 56"/>
                  <a:gd name="T6" fmla="*/ 55 w 55"/>
                  <a:gd name="T7" fmla="*/ 8 h 56"/>
                  <a:gd name="T8" fmla="*/ 47 w 55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47" y="0"/>
                    </a:moveTo>
                    <a:lnTo>
                      <a:pt x="0" y="48"/>
                    </a:lnTo>
                    <a:lnTo>
                      <a:pt x="8" y="56"/>
                    </a:lnTo>
                    <a:lnTo>
                      <a:pt x="55" y="8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01" name="Freeform 291">
                <a:extLst>
                  <a:ext uri="{FF2B5EF4-FFF2-40B4-BE49-F238E27FC236}">
                    <a16:creationId xmlns:a16="http://schemas.microsoft.com/office/drawing/2014/main" id="{B2FAB695-712D-471F-B4DA-6BA561280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7771" y="6036612"/>
                <a:ext cx="33636" cy="32291"/>
              </a:xfrm>
              <a:custGeom>
                <a:avLst/>
                <a:gdLst>
                  <a:gd name="T0" fmla="*/ 25 w 25"/>
                  <a:gd name="T1" fmla="*/ 8 h 24"/>
                  <a:gd name="T2" fmla="*/ 17 w 25"/>
                  <a:gd name="T3" fmla="*/ 0 h 24"/>
                  <a:gd name="T4" fmla="*/ 0 w 25"/>
                  <a:gd name="T5" fmla="*/ 16 h 24"/>
                  <a:gd name="T6" fmla="*/ 8 w 25"/>
                  <a:gd name="T7" fmla="*/ 24 h 24"/>
                  <a:gd name="T8" fmla="*/ 25 w 25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8"/>
                    </a:moveTo>
                    <a:lnTo>
                      <a:pt x="17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25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02" name="Freeform 292">
                <a:extLst>
                  <a:ext uri="{FF2B5EF4-FFF2-40B4-BE49-F238E27FC236}">
                    <a16:creationId xmlns:a16="http://schemas.microsoft.com/office/drawing/2014/main" id="{981B2997-18EF-46DD-A74F-FB9E018AE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8535" y="6047375"/>
                <a:ext cx="53818" cy="55164"/>
              </a:xfrm>
              <a:custGeom>
                <a:avLst/>
                <a:gdLst>
                  <a:gd name="T0" fmla="*/ 40 w 40"/>
                  <a:gd name="T1" fmla="*/ 8 h 41"/>
                  <a:gd name="T2" fmla="*/ 33 w 40"/>
                  <a:gd name="T3" fmla="*/ 0 h 41"/>
                  <a:gd name="T4" fmla="*/ 0 w 40"/>
                  <a:gd name="T5" fmla="*/ 33 h 41"/>
                  <a:gd name="T6" fmla="*/ 9 w 40"/>
                  <a:gd name="T7" fmla="*/ 41 h 41"/>
                  <a:gd name="T8" fmla="*/ 40 w 40"/>
                  <a:gd name="T9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1">
                    <a:moveTo>
                      <a:pt x="40" y="8"/>
                    </a:moveTo>
                    <a:lnTo>
                      <a:pt x="33" y="0"/>
                    </a:lnTo>
                    <a:lnTo>
                      <a:pt x="0" y="33"/>
                    </a:lnTo>
                    <a:lnTo>
                      <a:pt x="9" y="41"/>
                    </a:lnTo>
                    <a:lnTo>
                      <a:pt x="4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03" name="Freeform 293">
                <a:extLst>
                  <a:ext uri="{FF2B5EF4-FFF2-40B4-BE49-F238E27FC236}">
                    <a16:creationId xmlns:a16="http://schemas.microsoft.com/office/drawing/2014/main" id="{5A30AF58-3116-4C84-AA61-6DF17F8DC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0644" y="6058139"/>
                <a:ext cx="74000" cy="75346"/>
              </a:xfrm>
              <a:custGeom>
                <a:avLst/>
                <a:gdLst>
                  <a:gd name="T0" fmla="*/ 47 w 55"/>
                  <a:gd name="T1" fmla="*/ 0 h 56"/>
                  <a:gd name="T2" fmla="*/ 0 w 55"/>
                  <a:gd name="T3" fmla="*/ 49 h 56"/>
                  <a:gd name="T4" fmla="*/ 8 w 55"/>
                  <a:gd name="T5" fmla="*/ 56 h 56"/>
                  <a:gd name="T6" fmla="*/ 55 w 55"/>
                  <a:gd name="T7" fmla="*/ 8 h 56"/>
                  <a:gd name="T8" fmla="*/ 47 w 55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47" y="0"/>
                    </a:moveTo>
                    <a:lnTo>
                      <a:pt x="0" y="49"/>
                    </a:lnTo>
                    <a:lnTo>
                      <a:pt x="8" y="56"/>
                    </a:lnTo>
                    <a:lnTo>
                      <a:pt x="55" y="8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6149B457-B9CD-4328-96A2-33D4CB2A0179}"/>
                </a:ext>
              </a:extLst>
            </p:cNvPr>
            <p:cNvGrpSpPr/>
            <p:nvPr/>
          </p:nvGrpSpPr>
          <p:grpSpPr>
            <a:xfrm>
              <a:off x="1712236" y="5391799"/>
              <a:ext cx="218732" cy="188323"/>
              <a:chOff x="7970415" y="1262923"/>
              <a:chExt cx="551638" cy="474947"/>
            </a:xfrm>
            <a:grpFill/>
          </p:grpSpPr>
          <p:sp>
            <p:nvSpPr>
              <p:cNvPr id="93" name="Freeform 294">
                <a:extLst>
                  <a:ext uri="{FF2B5EF4-FFF2-40B4-BE49-F238E27FC236}">
                    <a16:creationId xmlns:a16="http://schemas.microsoft.com/office/drawing/2014/main" id="{CBBE099E-B202-40D8-92C5-7F9A1BDB60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70415" y="1262923"/>
                <a:ext cx="551638" cy="474947"/>
              </a:xfrm>
              <a:custGeom>
                <a:avLst/>
                <a:gdLst>
                  <a:gd name="T0" fmla="*/ 224 w 261"/>
                  <a:gd name="T1" fmla="*/ 22 h 225"/>
                  <a:gd name="T2" fmla="*/ 224 w 261"/>
                  <a:gd name="T3" fmla="*/ 15 h 225"/>
                  <a:gd name="T4" fmla="*/ 192 w 261"/>
                  <a:gd name="T5" fmla="*/ 0 h 225"/>
                  <a:gd name="T6" fmla="*/ 159 w 261"/>
                  <a:gd name="T7" fmla="*/ 15 h 225"/>
                  <a:gd name="T8" fmla="*/ 159 w 261"/>
                  <a:gd name="T9" fmla="*/ 22 h 225"/>
                  <a:gd name="T10" fmla="*/ 36 w 261"/>
                  <a:gd name="T11" fmla="*/ 22 h 225"/>
                  <a:gd name="T12" fmla="*/ 0 w 261"/>
                  <a:gd name="T13" fmla="*/ 58 h 225"/>
                  <a:gd name="T14" fmla="*/ 0 w 261"/>
                  <a:gd name="T15" fmla="*/ 188 h 225"/>
                  <a:gd name="T16" fmla="*/ 36 w 261"/>
                  <a:gd name="T17" fmla="*/ 225 h 225"/>
                  <a:gd name="T18" fmla="*/ 224 w 261"/>
                  <a:gd name="T19" fmla="*/ 225 h 225"/>
                  <a:gd name="T20" fmla="*/ 261 w 261"/>
                  <a:gd name="T21" fmla="*/ 188 h 225"/>
                  <a:gd name="T22" fmla="*/ 261 w 261"/>
                  <a:gd name="T23" fmla="*/ 58 h 225"/>
                  <a:gd name="T24" fmla="*/ 224 w 261"/>
                  <a:gd name="T25" fmla="*/ 22 h 225"/>
                  <a:gd name="T26" fmla="*/ 239 w 261"/>
                  <a:gd name="T27" fmla="*/ 188 h 225"/>
                  <a:gd name="T28" fmla="*/ 224 w 261"/>
                  <a:gd name="T29" fmla="*/ 203 h 225"/>
                  <a:gd name="T30" fmla="*/ 36 w 261"/>
                  <a:gd name="T31" fmla="*/ 203 h 225"/>
                  <a:gd name="T32" fmla="*/ 22 w 261"/>
                  <a:gd name="T33" fmla="*/ 188 h 225"/>
                  <a:gd name="T34" fmla="*/ 22 w 261"/>
                  <a:gd name="T35" fmla="*/ 58 h 225"/>
                  <a:gd name="T36" fmla="*/ 36 w 261"/>
                  <a:gd name="T37" fmla="*/ 44 h 225"/>
                  <a:gd name="T38" fmla="*/ 224 w 261"/>
                  <a:gd name="T39" fmla="*/ 44 h 225"/>
                  <a:gd name="T40" fmla="*/ 239 w 261"/>
                  <a:gd name="T41" fmla="*/ 58 h 225"/>
                  <a:gd name="T42" fmla="*/ 239 w 261"/>
                  <a:gd name="T43" fmla="*/ 188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1" h="225">
                    <a:moveTo>
                      <a:pt x="224" y="22"/>
                    </a:moveTo>
                    <a:cubicBezTo>
                      <a:pt x="224" y="15"/>
                      <a:pt x="224" y="15"/>
                      <a:pt x="224" y="15"/>
                    </a:cubicBezTo>
                    <a:cubicBezTo>
                      <a:pt x="224" y="7"/>
                      <a:pt x="210" y="0"/>
                      <a:pt x="192" y="0"/>
                    </a:cubicBezTo>
                    <a:cubicBezTo>
                      <a:pt x="174" y="0"/>
                      <a:pt x="159" y="7"/>
                      <a:pt x="159" y="15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16" y="22"/>
                      <a:pt x="0" y="38"/>
                      <a:pt x="0" y="5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08"/>
                      <a:pt x="16" y="225"/>
                      <a:pt x="36" y="225"/>
                    </a:cubicBezTo>
                    <a:cubicBezTo>
                      <a:pt x="224" y="225"/>
                      <a:pt x="224" y="225"/>
                      <a:pt x="224" y="225"/>
                    </a:cubicBezTo>
                    <a:cubicBezTo>
                      <a:pt x="244" y="225"/>
                      <a:pt x="261" y="208"/>
                      <a:pt x="261" y="188"/>
                    </a:cubicBezTo>
                    <a:cubicBezTo>
                      <a:pt x="261" y="58"/>
                      <a:pt x="261" y="58"/>
                      <a:pt x="261" y="58"/>
                    </a:cubicBezTo>
                    <a:cubicBezTo>
                      <a:pt x="261" y="38"/>
                      <a:pt x="244" y="22"/>
                      <a:pt x="224" y="22"/>
                    </a:cubicBezTo>
                    <a:close/>
                    <a:moveTo>
                      <a:pt x="239" y="188"/>
                    </a:moveTo>
                    <a:cubicBezTo>
                      <a:pt x="239" y="196"/>
                      <a:pt x="232" y="203"/>
                      <a:pt x="224" y="203"/>
                    </a:cubicBezTo>
                    <a:cubicBezTo>
                      <a:pt x="36" y="203"/>
                      <a:pt x="36" y="203"/>
                      <a:pt x="36" y="203"/>
                    </a:cubicBezTo>
                    <a:cubicBezTo>
                      <a:pt x="28" y="203"/>
                      <a:pt x="22" y="196"/>
                      <a:pt x="22" y="18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0"/>
                      <a:pt x="28" y="44"/>
                      <a:pt x="36" y="44"/>
                    </a:cubicBezTo>
                    <a:cubicBezTo>
                      <a:pt x="224" y="44"/>
                      <a:pt x="224" y="44"/>
                      <a:pt x="224" y="44"/>
                    </a:cubicBezTo>
                    <a:cubicBezTo>
                      <a:pt x="232" y="44"/>
                      <a:pt x="239" y="50"/>
                      <a:pt x="239" y="58"/>
                    </a:cubicBezTo>
                    <a:lnTo>
                      <a:pt x="239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94" name="Freeform 295">
                <a:extLst>
                  <a:ext uri="{FF2B5EF4-FFF2-40B4-BE49-F238E27FC236}">
                    <a16:creationId xmlns:a16="http://schemas.microsoft.com/office/drawing/2014/main" id="{F949A82C-B495-4ED9-8C1A-56DAEF000C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7070" y="1393433"/>
                <a:ext cx="259674" cy="259674"/>
              </a:xfrm>
              <a:custGeom>
                <a:avLst/>
                <a:gdLst>
                  <a:gd name="T0" fmla="*/ 61 w 123"/>
                  <a:gd name="T1" fmla="*/ 0 h 123"/>
                  <a:gd name="T2" fmla="*/ 0 w 123"/>
                  <a:gd name="T3" fmla="*/ 61 h 123"/>
                  <a:gd name="T4" fmla="*/ 61 w 123"/>
                  <a:gd name="T5" fmla="*/ 123 h 123"/>
                  <a:gd name="T6" fmla="*/ 123 w 123"/>
                  <a:gd name="T7" fmla="*/ 61 h 123"/>
                  <a:gd name="T8" fmla="*/ 61 w 123"/>
                  <a:gd name="T9" fmla="*/ 0 h 123"/>
                  <a:gd name="T10" fmla="*/ 61 w 123"/>
                  <a:gd name="T11" fmla="*/ 101 h 123"/>
                  <a:gd name="T12" fmla="*/ 21 w 123"/>
                  <a:gd name="T13" fmla="*/ 61 h 123"/>
                  <a:gd name="T14" fmla="*/ 61 w 123"/>
                  <a:gd name="T15" fmla="*/ 21 h 123"/>
                  <a:gd name="T16" fmla="*/ 101 w 123"/>
                  <a:gd name="T17" fmla="*/ 61 h 123"/>
                  <a:gd name="T18" fmla="*/ 61 w 123"/>
                  <a:gd name="T19" fmla="*/ 10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3"/>
                      <a:pt x="61" y="123"/>
                    </a:cubicBezTo>
                    <a:cubicBezTo>
                      <a:pt x="95" y="123"/>
                      <a:pt x="123" y="95"/>
                      <a:pt x="123" y="61"/>
                    </a:cubicBezTo>
                    <a:cubicBezTo>
                      <a:pt x="123" y="27"/>
                      <a:pt x="95" y="0"/>
                      <a:pt x="61" y="0"/>
                    </a:cubicBezTo>
                    <a:close/>
                    <a:moveTo>
                      <a:pt x="61" y="101"/>
                    </a:moveTo>
                    <a:cubicBezTo>
                      <a:pt x="39" y="101"/>
                      <a:pt x="21" y="83"/>
                      <a:pt x="21" y="61"/>
                    </a:cubicBezTo>
                    <a:cubicBezTo>
                      <a:pt x="21" y="39"/>
                      <a:pt x="39" y="21"/>
                      <a:pt x="61" y="21"/>
                    </a:cubicBezTo>
                    <a:cubicBezTo>
                      <a:pt x="83" y="21"/>
                      <a:pt x="101" y="39"/>
                      <a:pt x="101" y="61"/>
                    </a:cubicBezTo>
                    <a:cubicBezTo>
                      <a:pt x="101" y="83"/>
                      <a:pt x="83" y="101"/>
                      <a:pt x="61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ADBEE33-F485-4615-8293-5C73B6E4CCE3}"/>
              </a:ext>
            </a:extLst>
          </p:cNvPr>
          <p:cNvSpPr txBox="1"/>
          <p:nvPr/>
        </p:nvSpPr>
        <p:spPr>
          <a:xfrm>
            <a:off x="8574225" y="389607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经典综艺体简" panose="02010609000101010101" pitchFamily="49" charset="-122"/>
                <a:sym typeface="Century Gothic" panose="020B0502020202020204" pitchFamily="34" charset="0"/>
              </a:rPr>
              <a:t>过滤器模式（暂定）</a:t>
            </a: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640" y="-45850"/>
            <a:ext cx="2584360" cy="7732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B1EAA0B-AE4D-4412-A0D3-C7FE9DF3CF89}"/>
              </a:ext>
            </a:extLst>
          </p:cNvPr>
          <p:cNvSpPr txBox="1"/>
          <p:nvPr/>
        </p:nvSpPr>
        <p:spPr>
          <a:xfrm>
            <a:off x="4858550" y="844020"/>
            <a:ext cx="2087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设计模式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9AB55A-BE07-4FA4-B966-13137817FF55}"/>
              </a:ext>
            </a:extLst>
          </p:cNvPr>
          <p:cNvSpPr txBox="1"/>
          <p:nvPr/>
        </p:nvSpPr>
        <p:spPr>
          <a:xfrm>
            <a:off x="8465775" y="4305957"/>
            <a:ext cx="2283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统一接收并过滤客户端的请求，根据过滤器的选择，将请求传送给对应的处理程序</a:t>
            </a:r>
          </a:p>
        </p:txBody>
      </p:sp>
    </p:spTree>
    <p:extLst>
      <p:ext uri="{BB962C8B-B14F-4D97-AF65-F5344CB8AC3E}">
        <p14:creationId xmlns:p14="http://schemas.microsoft.com/office/powerpoint/2010/main" val="40039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873508"/>
            <a:ext cx="12192006" cy="5233607"/>
            <a:chOff x="0" y="873508"/>
            <a:chExt cx="12192006" cy="523360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692F8FD-396E-466B-89C5-C3673A49D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73508"/>
              <a:ext cx="4911143" cy="5233605"/>
            </a:xfrm>
            <a:custGeom>
              <a:avLst/>
              <a:gdLst>
                <a:gd name="T0" fmla="*/ 0 w 4237"/>
                <a:gd name="T1" fmla="*/ 0 h 4090"/>
                <a:gd name="T2" fmla="*/ 4237 w 4237"/>
                <a:gd name="T3" fmla="*/ 722 h 4090"/>
                <a:gd name="T4" fmla="*/ 4237 w 4237"/>
                <a:gd name="T5" fmla="*/ 3368 h 4090"/>
                <a:gd name="T6" fmla="*/ 0 w 4237"/>
                <a:gd name="T7" fmla="*/ 4090 h 4090"/>
                <a:gd name="T8" fmla="*/ 0 w 4237"/>
                <a:gd name="T9" fmla="*/ 0 h 4090"/>
                <a:gd name="T10" fmla="*/ 0 w 4237"/>
                <a:gd name="T11" fmla="*/ 0 h 4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7" h="4090">
                  <a:moveTo>
                    <a:pt x="0" y="0"/>
                  </a:moveTo>
                  <a:lnTo>
                    <a:pt x="4237" y="722"/>
                  </a:lnTo>
                  <a:lnTo>
                    <a:pt x="4237" y="3368"/>
                  </a:lnTo>
                  <a:lnTo>
                    <a:pt x="0" y="4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l="-39724" r="-20126"/>
              </a:stretch>
            </a:blipFill>
            <a:ln w="127000">
              <a:gradFill flip="none" rotWithShape="1">
                <a:gsLst>
                  <a:gs pos="0">
                    <a:srgbClr val="24563C"/>
                  </a:gs>
                  <a:gs pos="100000">
                    <a:srgbClr val="24563C">
                      <a:alpha val="24000"/>
                    </a:srgbClr>
                  </a:gs>
                </a:gsLst>
                <a:lin ang="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610AAC8D-E8AF-4E03-A79B-2806EB93B21D}"/>
                </a:ext>
              </a:extLst>
            </p:cNvPr>
            <p:cNvSpPr/>
            <p:nvPr/>
          </p:nvSpPr>
          <p:spPr>
            <a:xfrm rot="16200000" flipH="1">
              <a:off x="9239444" y="3154553"/>
              <a:ext cx="5233607" cy="671517"/>
            </a:xfrm>
            <a:prstGeom prst="trapezoid">
              <a:avLst>
                <a:gd name="adj" fmla="val 118265"/>
              </a:avLst>
            </a:prstGeom>
            <a:gradFill>
              <a:gsLst>
                <a:gs pos="0">
                  <a:srgbClr val="24563C">
                    <a:alpha val="50000"/>
                  </a:srgbClr>
                </a:gs>
                <a:gs pos="100000">
                  <a:srgbClr val="24563C">
                    <a:alpha val="11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659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4294967295"/>
          </p:nvPr>
        </p:nvSpPr>
        <p:spPr>
          <a:xfrm>
            <a:off x="5798970" y="3039017"/>
            <a:ext cx="5280109" cy="97652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项目实现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798970" y="4123764"/>
            <a:ext cx="4526128" cy="51673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" panose="020B0503020204020204" pitchFamily="34" charset="-122"/>
                <a:sym typeface="Century Gothic" panose="020B0502020202020204" pitchFamily="34" charset="0"/>
              </a:rPr>
              <a:t>Project Implementation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1C99C41-FA3C-4143-91D8-921EA092CD73}"/>
              </a:ext>
            </a:extLst>
          </p:cNvPr>
          <p:cNvCxnSpPr/>
          <p:nvPr/>
        </p:nvCxnSpPr>
        <p:spPr>
          <a:xfrm>
            <a:off x="5798970" y="4034589"/>
            <a:ext cx="4876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>
            <a:spLocks/>
          </p:cNvSpPr>
          <p:nvPr/>
        </p:nvSpPr>
        <p:spPr>
          <a:xfrm>
            <a:off x="5798970" y="1830978"/>
            <a:ext cx="5280109" cy="9765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7200" dirty="0">
                <a:gradFill flip="none" rotWithShape="1">
                  <a:gsLst>
                    <a:gs pos="0">
                      <a:srgbClr val="24563C">
                        <a:alpha val="57000"/>
                      </a:srgbClr>
                    </a:gs>
                    <a:gs pos="100000">
                      <a:srgbClr val="24563C"/>
                    </a:gs>
                  </a:gsLst>
                  <a:lin ang="10800000" scaled="1"/>
                  <a:tileRect/>
                </a:gradFill>
                <a:latin typeface="Impact" panose="020B0806030902050204" pitchFamily="34" charset="0"/>
              </a:rPr>
              <a:t>PART 03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78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528037" y="1605840"/>
            <a:ext cx="2798776" cy="2429756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76841" y="4536979"/>
            <a:ext cx="7119297" cy="1700164"/>
            <a:chOff x="1065401" y="2329497"/>
            <a:chExt cx="7119297" cy="1700164"/>
          </a:xfrm>
        </p:grpSpPr>
        <p:sp>
          <p:nvSpPr>
            <p:cNvPr id="10" name="文本框 9"/>
            <p:cNvSpPr txBox="1"/>
            <p:nvPr/>
          </p:nvSpPr>
          <p:spPr>
            <a:xfrm>
              <a:off x="1083974" y="2885502"/>
              <a:ext cx="7100724" cy="11441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20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Vue.js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（读音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/</a:t>
              </a:r>
              <a:r>
                <a:rPr lang="en-US" altLang="zh-CN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vju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ː/,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类似于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view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） 是一套构建用户界面的渐进式框架。</a:t>
              </a:r>
            </a:p>
            <a:p>
              <a:pPr lvl="0">
                <a:lnSpc>
                  <a:spcPct val="20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Vue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只关注视图层， 采用自底向上增量开发的设计。</a:t>
              </a:r>
            </a:p>
            <a:p>
              <a:pPr lvl="0">
                <a:lnSpc>
                  <a:spcPct val="20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Vue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的目标是通过尽可能简单的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API 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实现响应的数据绑定和组合的视图组件。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,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65401" y="2329497"/>
              <a:ext cx="1199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cs typeface="经典综艺体简" panose="02010609000101010101" pitchFamily="49" charset="-122"/>
                  <a:sym typeface="Century Gothic" panose="020B0502020202020204" pitchFamily="34" charset="0"/>
                </a:rPr>
                <a:t>关于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cs typeface="经典综艺体简" panose="02010609000101010101" pitchFamily="49" charset="-122"/>
                  <a:sym typeface="Century Gothic" panose="020B0502020202020204" pitchFamily="34" charset="0"/>
                </a:rPr>
                <a:t>Vue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经典综艺体简" panose="02010609000101010101" pitchFamily="49" charset="-122"/>
                <a:sym typeface="Century Gothic" panose="020B050202020202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77458" y="2851380"/>
              <a:ext cx="622300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hape 2587">
            <a:extLst>
              <a:ext uri="{FF2B5EF4-FFF2-40B4-BE49-F238E27FC236}">
                <a16:creationId xmlns:a16="http://schemas.microsoft.com/office/drawing/2014/main" id="{3B11EBE7-DA00-4429-8772-35AE9B2A2811}"/>
              </a:ext>
            </a:extLst>
          </p:cNvPr>
          <p:cNvSpPr/>
          <p:nvPr/>
        </p:nvSpPr>
        <p:spPr>
          <a:xfrm>
            <a:off x="9683466" y="1813089"/>
            <a:ext cx="487918" cy="487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/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4790D5FE-D56F-4B80-B0B9-3DADA7638825}"/>
              </a:ext>
            </a:extLst>
          </p:cNvPr>
          <p:cNvSpPr txBox="1"/>
          <p:nvPr/>
        </p:nvSpPr>
        <p:spPr>
          <a:xfrm>
            <a:off x="8277056" y="2320636"/>
            <a:ext cx="3304142" cy="1301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Section About Company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104E861B-7094-4BD8-BAF9-0132040A7A1D}"/>
              </a:ext>
            </a:extLst>
          </p:cNvPr>
          <p:cNvSpPr txBox="1"/>
          <p:nvPr/>
        </p:nvSpPr>
        <p:spPr>
          <a:xfrm>
            <a:off x="7564206" y="4977831"/>
            <a:ext cx="236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24563C"/>
                </a:solidFill>
                <a:latin typeface="Century Gothic" panose="020B0502020202020204" pitchFamily="34" charset="0"/>
              </a:rPr>
              <a:t>$30,52</a:t>
            </a:r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863BB50C-EE6D-4DE3-B74C-109C792FADA3}"/>
              </a:ext>
            </a:extLst>
          </p:cNvPr>
          <p:cNvSpPr txBox="1"/>
          <p:nvPr/>
        </p:nvSpPr>
        <p:spPr>
          <a:xfrm>
            <a:off x="7896138" y="5528159"/>
            <a:ext cx="1700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X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EE92EB6F-27F1-443C-A1E6-539BD10BE8C9}"/>
              </a:ext>
            </a:extLst>
          </p:cNvPr>
          <p:cNvSpPr txBox="1"/>
          <p:nvPr/>
        </p:nvSpPr>
        <p:spPr>
          <a:xfrm>
            <a:off x="7438227" y="5888579"/>
            <a:ext cx="261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20, JAN 201X</a:t>
            </a:r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DD75A8DD-282A-43F2-9D3C-9DCBA846232B}"/>
              </a:ext>
            </a:extLst>
          </p:cNvPr>
          <p:cNvSpPr/>
          <p:nvPr/>
        </p:nvSpPr>
        <p:spPr>
          <a:xfrm>
            <a:off x="8528037" y="4467966"/>
            <a:ext cx="437261" cy="437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24563C"/>
          </a:solidFill>
          <a:ln w="1905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24563C"/>
              </a:solidFill>
            </a:endParaRPr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0C87B930-E04D-4635-A780-8F477F7E5CFD}"/>
              </a:ext>
            </a:extLst>
          </p:cNvPr>
          <p:cNvSpPr txBox="1"/>
          <p:nvPr/>
        </p:nvSpPr>
        <p:spPr>
          <a:xfrm>
            <a:off x="9578279" y="4977831"/>
            <a:ext cx="236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24563C"/>
                </a:solidFill>
                <a:latin typeface="Century Gothic" panose="020B0502020202020204" pitchFamily="34" charset="0"/>
              </a:rPr>
              <a:t>$20,63</a:t>
            </a:r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FACAA27A-C6FD-4C5E-8C02-5D48CB8C4815}"/>
              </a:ext>
            </a:extLst>
          </p:cNvPr>
          <p:cNvSpPr txBox="1"/>
          <p:nvPr/>
        </p:nvSpPr>
        <p:spPr>
          <a:xfrm>
            <a:off x="9929127" y="5527074"/>
            <a:ext cx="1700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X</a:t>
            </a: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33BD3F09-DC90-4601-8767-0E48F834656B}"/>
              </a:ext>
            </a:extLst>
          </p:cNvPr>
          <p:cNvSpPr txBox="1"/>
          <p:nvPr/>
        </p:nvSpPr>
        <p:spPr>
          <a:xfrm>
            <a:off x="9452426" y="5860208"/>
            <a:ext cx="261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22, JAN 201X</a:t>
            </a:r>
          </a:p>
        </p:txBody>
      </p:sp>
      <p:sp>
        <p:nvSpPr>
          <p:cNvPr id="27" name="Shape 2551">
            <a:extLst>
              <a:ext uri="{FF2B5EF4-FFF2-40B4-BE49-F238E27FC236}">
                <a16:creationId xmlns:a16="http://schemas.microsoft.com/office/drawing/2014/main" id="{2B22EE11-44BE-4839-8C02-83540E7004F7}"/>
              </a:ext>
            </a:extLst>
          </p:cNvPr>
          <p:cNvSpPr/>
          <p:nvPr/>
        </p:nvSpPr>
        <p:spPr>
          <a:xfrm>
            <a:off x="10653937" y="4427220"/>
            <a:ext cx="412933" cy="41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24563C"/>
          </a:solidFill>
          <a:ln w="1905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24563C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A67D60-8955-46A0-A1EC-6D6E9B3AA2CC}"/>
              </a:ext>
            </a:extLst>
          </p:cNvPr>
          <p:cNvGrpSpPr/>
          <p:nvPr/>
        </p:nvGrpSpPr>
        <p:grpSpPr>
          <a:xfrm>
            <a:off x="169298" y="58865"/>
            <a:ext cx="2964427" cy="709214"/>
            <a:chOff x="169298" y="58865"/>
            <a:chExt cx="2964427" cy="709214"/>
          </a:xfrm>
        </p:grpSpPr>
        <p:grpSp>
          <p:nvGrpSpPr>
            <p:cNvPr id="14" name="组合 13"/>
            <p:cNvGrpSpPr/>
            <p:nvPr/>
          </p:nvGrpSpPr>
          <p:grpSpPr>
            <a:xfrm>
              <a:off x="640218" y="58865"/>
              <a:ext cx="2493507" cy="709214"/>
              <a:chOff x="4362191" y="419177"/>
              <a:chExt cx="2493507" cy="709214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362191" y="419177"/>
                <a:ext cx="1968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Vue</a:t>
                </a: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能力的实践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362191" y="707507"/>
                <a:ext cx="2493507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 user can, 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or print </a:t>
                </a: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the make 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it into a film to be used in a wider field</a:t>
                </a:r>
              </a:p>
            </p:txBody>
          </p:sp>
        </p:grpSp>
        <p:sp>
          <p:nvSpPr>
            <p:cNvPr id="17" name="圆角矩形 9">
              <a:extLst>
                <a:ext uri="{FF2B5EF4-FFF2-40B4-BE49-F238E27FC236}">
                  <a16:creationId xmlns:a16="http://schemas.microsoft.com/office/drawing/2014/main" id="{6D76DFE0-458C-4777-BD79-300DC677D87C}"/>
                </a:ext>
              </a:extLst>
            </p:cNvPr>
            <p:cNvSpPr/>
            <p:nvPr/>
          </p:nvSpPr>
          <p:spPr>
            <a:xfrm rot="2658816">
              <a:off x="169298" y="218403"/>
              <a:ext cx="390139" cy="390139"/>
            </a:xfrm>
            <a:prstGeom prst="roundRect">
              <a:avLst>
                <a:gd name="adj" fmla="val 18738"/>
              </a:avLst>
            </a:prstGeom>
            <a:noFill/>
            <a:ln w="60325">
              <a:solidFill>
                <a:srgbClr val="24563C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8C1A8E8-8D73-4F45-AFD4-BB8116A94C96}"/>
                </a:ext>
              </a:extLst>
            </p:cNvPr>
            <p:cNvSpPr txBox="1"/>
            <p:nvPr/>
          </p:nvSpPr>
          <p:spPr>
            <a:xfrm>
              <a:off x="182370" y="267036"/>
              <a:ext cx="457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Century Gothic" panose="020B0502020202020204" pitchFamily="34" charset="0"/>
                </a:rPr>
                <a:t>02</a:t>
              </a:r>
              <a:endParaRPr lang="zh-CN" altLang="en-US" sz="1400" b="1">
                <a:latin typeface="Century Gothic" panose="020B0502020202020204" pitchFamily="34" charset="0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640" y="-45850"/>
            <a:ext cx="2584360" cy="773273"/>
          </a:xfrm>
          <a:prstGeom prst="rect">
            <a:avLst/>
          </a:prstGeom>
        </p:spPr>
      </p:pic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A4F3ACAC-70C1-4EC9-9C33-8B5B144B68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5" b="15135"/>
          <a:stretch>
            <a:fillRect/>
          </a:stretch>
        </p:blipFill>
        <p:spPr>
          <a:xfrm>
            <a:off x="785851" y="1605840"/>
            <a:ext cx="7119850" cy="2429756"/>
          </a:xfrm>
        </p:spPr>
      </p:pic>
    </p:spTree>
    <p:extLst>
      <p:ext uri="{BB962C8B-B14F-4D97-AF65-F5344CB8AC3E}">
        <p14:creationId xmlns:p14="http://schemas.microsoft.com/office/powerpoint/2010/main" val="37690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03836AB-A6A9-47AA-94EA-8D7A252D0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27" y="2757495"/>
            <a:ext cx="12964998" cy="38318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Vue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el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'.center'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Pname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!==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isCreate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book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申报书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.pdf"</a:t>
            </a:r>
            <a:b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member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 !==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isowner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}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isowner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namelist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[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"member_1"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"member_2"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"member_3"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"member_4"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"member_5"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 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isCreate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count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}}},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methods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: {},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  <a:ea typeface="JetBrains Mono"/>
              </a:rPr>
              <a:t>beforeCreate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console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  <a:ea typeface="JetBrains Mono"/>
              </a:rPr>
              <a:t>log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"almost got it"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  <a:ea typeface="JetBrains Mono"/>
              </a:rPr>
              <a:t>count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);},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  <a:ea typeface="JetBrains Mono"/>
              </a:rPr>
              <a:t>create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() }})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62675" y="0"/>
            <a:ext cx="6096000" cy="6858000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7486" y="5252404"/>
            <a:ext cx="4093028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E9BA6-3E11-4E0D-BF56-67719B8B6C63}"/>
              </a:ext>
            </a:extLst>
          </p:cNvPr>
          <p:cNvSpPr txBox="1"/>
          <p:nvPr/>
        </p:nvSpPr>
        <p:spPr>
          <a:xfrm>
            <a:off x="124427" y="977935"/>
            <a:ext cx="41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Vue</a:t>
            </a:r>
            <a:r>
              <a:rPr lang="zh-CN" altLang="en-US" sz="2400" dirty="0"/>
              <a:t>前端路由设计（举个栗子）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93F7D-0BE4-4676-9301-D8BDFDC6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" y="145879"/>
            <a:ext cx="2584360" cy="7732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8946C4-D7FC-4265-802E-3615FB73012C}"/>
              </a:ext>
            </a:extLst>
          </p:cNvPr>
          <p:cNvSpPr/>
          <p:nvPr/>
        </p:nvSpPr>
        <p:spPr>
          <a:xfrm>
            <a:off x="124427" y="14983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B4B4B"/>
                </a:solidFill>
                <a:latin typeface="PingFang SC"/>
              </a:rPr>
              <a:t>         </a:t>
            </a:r>
            <a:r>
              <a:rPr lang="zh-CN" altLang="en-US" dirty="0">
                <a:solidFill>
                  <a:srgbClr val="4B4B4B"/>
                </a:solidFill>
                <a:latin typeface="PingFang SC"/>
              </a:rPr>
              <a:t>前端路由，根据不同的用户事件，显示不同的页面内容。本质就是用户事件与事件处理函数之间的对应关系。前端路由负责事件监听，触发事件后，通过事件函数渲染不同内容。</a:t>
            </a:r>
            <a:endParaRPr lang="zh-CN" altLang="en-US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A97D525B-8981-41AC-96CE-D70ACA7B42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8" r="27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553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D2ADA61-7320-4C19-BEE8-1A779EF32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026" b="9566"/>
          <a:stretch/>
        </p:blipFill>
        <p:spPr>
          <a:xfrm>
            <a:off x="159603" y="1866901"/>
            <a:ext cx="2549184" cy="495587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162675" y="0"/>
            <a:ext cx="6096000" cy="6858000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7486" y="5252404"/>
            <a:ext cx="4093028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E9BA6-3E11-4E0D-BF56-67719B8B6C63}"/>
              </a:ext>
            </a:extLst>
          </p:cNvPr>
          <p:cNvSpPr txBox="1"/>
          <p:nvPr/>
        </p:nvSpPr>
        <p:spPr>
          <a:xfrm>
            <a:off x="124427" y="977935"/>
            <a:ext cx="41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基于</a:t>
            </a:r>
            <a:r>
              <a:rPr lang="en-US" altLang="zh-CN" sz="2400" dirty="0"/>
              <a:t>Vue</a:t>
            </a:r>
            <a:r>
              <a:rPr lang="zh-CN" altLang="en-US" sz="2400" dirty="0"/>
              <a:t>的前后端依赖关系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93F7D-0BE4-4676-9301-D8BDFDC6D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" y="145879"/>
            <a:ext cx="2584360" cy="7732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8946C4-D7FC-4265-802E-3615FB73012C}"/>
              </a:ext>
            </a:extLst>
          </p:cNvPr>
          <p:cNvSpPr/>
          <p:nvPr/>
        </p:nvSpPr>
        <p:spPr>
          <a:xfrm>
            <a:off x="-339213" y="14983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B4B4B"/>
                </a:solidFill>
                <a:latin typeface="PingFang SC"/>
              </a:rPr>
              <a:t>         </a:t>
            </a:r>
            <a:r>
              <a:rPr lang="zh-CN" altLang="en-US" dirty="0">
                <a:solidFill>
                  <a:srgbClr val="4B4B4B"/>
                </a:solidFill>
                <a:latin typeface="PingFang SC"/>
              </a:rPr>
              <a:t>这是用</a:t>
            </a:r>
            <a:r>
              <a:rPr lang="en-US" altLang="zh-CN" dirty="0">
                <a:solidFill>
                  <a:srgbClr val="4B4B4B"/>
                </a:solidFill>
                <a:latin typeface="PingFang SC"/>
              </a:rPr>
              <a:t>WebStorm</a:t>
            </a:r>
            <a:r>
              <a:rPr lang="zh-CN" altLang="en-US" dirty="0">
                <a:solidFill>
                  <a:srgbClr val="4B4B4B"/>
                </a:solidFill>
                <a:latin typeface="PingFang SC"/>
              </a:rPr>
              <a:t>自动生成的</a:t>
            </a:r>
            <a:r>
              <a:rPr lang="en-US" altLang="zh-CN" dirty="0">
                <a:solidFill>
                  <a:srgbClr val="4B4B4B"/>
                </a:solidFill>
                <a:latin typeface="PingFang SC"/>
              </a:rPr>
              <a:t>QAQ</a:t>
            </a:r>
            <a:endParaRPr lang="zh-CN" altLang="en-US" dirty="0"/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4CF45282-ABD1-4509-91F9-877AFD77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" r="1359"/>
          <a:stretch>
            <a:fillRect/>
          </a:stretch>
        </p:blipFill>
        <p:spPr>
          <a:xfrm>
            <a:off x="6526947" y="1498383"/>
            <a:ext cx="5505450" cy="3595688"/>
          </a:xfrm>
        </p:spPr>
      </p:pic>
    </p:spTree>
    <p:extLst>
      <p:ext uri="{BB962C8B-B14F-4D97-AF65-F5344CB8AC3E}">
        <p14:creationId xmlns:p14="http://schemas.microsoft.com/office/powerpoint/2010/main" val="10958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A95668F9-95FB-4968-9887-038B88260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88" y="2666573"/>
            <a:ext cx="12067573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protected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doGet(HttpServletRequest request,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HttpServletResponse response)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throws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IOException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PrintWriter printWriter = response.getWriter();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request.setCharacterEncoding(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"utf-8"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response.setCharacterEncoding(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"utf-8"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response.setHeader(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"content-type"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"text/html;charset=utf-8"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String id = request.getParameter(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"id"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String name = request.getParameter(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"name"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String member_1 = request.getParameter(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"member_1"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String stage = request.getParameter(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"stage"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String projectlevel = request.getParameter(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"projectlevel"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database database 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database(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"root"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"123456"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ProjectUtil.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admin_change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(id, name, member_1, stage, projectlevel);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response.sendRedirect(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"index.jsp"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62675" y="0"/>
            <a:ext cx="6096000" cy="6858000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7486" y="5252404"/>
            <a:ext cx="4093028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E9BA6-3E11-4E0D-BF56-67719B8B6C63}"/>
              </a:ext>
            </a:extLst>
          </p:cNvPr>
          <p:cNvSpPr txBox="1"/>
          <p:nvPr/>
        </p:nvSpPr>
        <p:spPr>
          <a:xfrm>
            <a:off x="124427" y="977935"/>
            <a:ext cx="41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Servlet</a:t>
            </a:r>
            <a:r>
              <a:rPr lang="zh-CN" altLang="en-US" sz="2400" dirty="0"/>
              <a:t>设计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93F7D-0BE4-4676-9301-D8BDFDC6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" y="145879"/>
            <a:ext cx="2584360" cy="7732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8946C4-D7FC-4265-802E-3615FB73012C}"/>
              </a:ext>
            </a:extLst>
          </p:cNvPr>
          <p:cNvSpPr/>
          <p:nvPr/>
        </p:nvSpPr>
        <p:spPr>
          <a:xfrm>
            <a:off x="124427" y="14983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B4B4B"/>
                </a:solidFill>
                <a:latin typeface="PingFang SC"/>
              </a:rPr>
              <a:t>         </a:t>
            </a:r>
            <a:r>
              <a:rPr lang="en-US" altLang="zh-CN" dirty="0"/>
              <a:t>Java Servlet </a:t>
            </a:r>
            <a:r>
              <a:rPr lang="zh-CN" altLang="en-US" dirty="0"/>
              <a:t>是运行在 </a:t>
            </a:r>
            <a:r>
              <a:rPr lang="en-US" altLang="zh-CN" dirty="0"/>
              <a:t>Web </a:t>
            </a:r>
            <a:r>
              <a:rPr lang="zh-CN" altLang="en-US" dirty="0"/>
              <a:t>服务器或应用服务器上的程序，它是作为来自 </a:t>
            </a:r>
            <a:r>
              <a:rPr lang="en-US" altLang="zh-CN" dirty="0"/>
              <a:t>Web </a:t>
            </a:r>
            <a:r>
              <a:rPr lang="zh-CN" altLang="en-US" dirty="0"/>
              <a:t>浏览器或其他 </a:t>
            </a:r>
            <a:r>
              <a:rPr lang="en-US" altLang="zh-CN" dirty="0"/>
              <a:t>HTTP </a:t>
            </a:r>
            <a:r>
              <a:rPr lang="zh-CN" altLang="en-US" dirty="0"/>
              <a:t>客户端的请求和 </a:t>
            </a:r>
            <a:r>
              <a:rPr lang="en-US" altLang="zh-CN" dirty="0"/>
              <a:t>HTTP </a:t>
            </a:r>
            <a:r>
              <a:rPr lang="zh-CN" altLang="en-US" dirty="0"/>
              <a:t>服务器上的数据库或应用程序之间的中间层。</a:t>
            </a: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E0BFB257-2BC3-4ACF-A425-C97EC615AC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23"/>
          <a:stretch>
            <a:fillRect/>
          </a:stretch>
        </p:blipFill>
        <p:spPr>
          <a:xfrm>
            <a:off x="7463064" y="669932"/>
            <a:ext cx="3727450" cy="4175125"/>
          </a:xfrm>
        </p:spPr>
      </p:pic>
    </p:spTree>
    <p:extLst>
      <p:ext uri="{BB962C8B-B14F-4D97-AF65-F5344CB8AC3E}">
        <p14:creationId xmlns:p14="http://schemas.microsoft.com/office/powerpoint/2010/main" val="3530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C06270C-7788-42AA-9A10-ED76370F7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27" y="2610683"/>
            <a:ext cx="11543428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&lt;?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xml version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="1.0"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="UTF-8"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?&gt;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welcome-file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&gt;index.jsp&lt;/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welcome-file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welcome-file-list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jsp-config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&gt;http://java.sun.com/jsp/jstl/fmt&lt;/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&gt;/WEB-INF/fmt.tld&lt;/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&gt;http://java.sun.com/jsp/jstl/fmt-rt&lt;/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&gt;/WEB-INF/fmt-1_0-rt.tld&lt;/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&gt;http://java.sun.com/jsp/jstl/core&lt;/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&gt;/WEB-INF/c.tld&lt;/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&gt;http://java.sun.com/jsp/jstl/core-rt&lt;/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&gt;/WEB-INF/c-1_0-rt.tld&lt;/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&gt;http://java.sun.com/jsp/jstl/sql&lt;/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&gt;/WEB-INF/sql.tld&lt;/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&gt;http://java.sun.com/jsp/jstl/sql-rt&lt;/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&gt;/WEB-INF/sql-1_0-rt.tld&lt;/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&gt;http://java.sun.com/jsp/jstl/x&lt;/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&gt;/WEB-INF/x.tld&lt;/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&gt;http://java.sun.com/jsp/jstl/x-rt&lt;/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taglib-uri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&gt;/WEB-INF/x-1_0-rt.tld&lt;/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taglib-location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jsp-config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web-app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78789" y="-17091"/>
            <a:ext cx="6096000" cy="6858000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0275" y="5208731"/>
            <a:ext cx="4093028" cy="383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14000"/>
              </a:lnSpc>
              <a:defRPr/>
            </a:pPr>
            <a:r>
              <a:rPr lang="en-US" altLang="zh-CN" dirty="0">
                <a:solidFill>
                  <a:prstClr val="white"/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JSP </a:t>
            </a:r>
            <a:r>
              <a:rPr lang="zh-CN" altLang="en-US" dirty="0">
                <a:solidFill>
                  <a:prstClr val="white"/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标准标签库（</a:t>
            </a:r>
            <a:r>
              <a:rPr lang="en-US" altLang="zh-CN" dirty="0">
                <a:solidFill>
                  <a:prstClr val="white"/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JSTL</a:t>
            </a:r>
            <a:r>
              <a:rPr lang="zh-CN" altLang="en-US" dirty="0">
                <a:solidFill>
                  <a:prstClr val="white"/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E9BA6-3E11-4E0D-BF56-67719B8B6C63}"/>
              </a:ext>
            </a:extLst>
          </p:cNvPr>
          <p:cNvSpPr txBox="1"/>
          <p:nvPr/>
        </p:nvSpPr>
        <p:spPr>
          <a:xfrm>
            <a:off x="124427" y="977935"/>
            <a:ext cx="41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WebXml</a:t>
            </a:r>
            <a:r>
              <a:rPr lang="zh-CN" altLang="en-US" sz="2400" dirty="0"/>
              <a:t>配置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93F7D-0BE4-4676-9301-D8BDFDC6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" y="145879"/>
            <a:ext cx="2584360" cy="7732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8946C4-D7FC-4265-802E-3615FB73012C}"/>
              </a:ext>
            </a:extLst>
          </p:cNvPr>
          <p:cNvSpPr/>
          <p:nvPr/>
        </p:nvSpPr>
        <p:spPr>
          <a:xfrm>
            <a:off x="124427" y="14983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en-US" altLang="zh-CN" dirty="0">
                <a:solidFill>
                  <a:srgbClr val="4B4B4B"/>
                </a:solidFill>
                <a:latin typeface="PingFang SC"/>
              </a:rPr>
              <a:t>         </a:t>
            </a:r>
            <a:r>
              <a:rPr lang="en-US" altLang="zh-CN" dirty="0"/>
              <a:t>JSP</a:t>
            </a:r>
            <a:r>
              <a:rPr lang="zh-CN" altLang="en-US" dirty="0"/>
              <a:t>标准标签库（</a:t>
            </a:r>
            <a:r>
              <a:rPr lang="en-US" altLang="zh-CN" dirty="0"/>
              <a:t>JSTL</a:t>
            </a:r>
            <a:r>
              <a:rPr lang="zh-CN" altLang="en-US" dirty="0"/>
              <a:t>）是一个</a:t>
            </a:r>
            <a:r>
              <a:rPr lang="en-US" altLang="zh-CN" dirty="0"/>
              <a:t>JSP</a:t>
            </a:r>
            <a:r>
              <a:rPr lang="zh-CN" altLang="en-US" dirty="0"/>
              <a:t>标签集合，它封装了</a:t>
            </a:r>
            <a:r>
              <a:rPr lang="en-US" altLang="zh-CN" dirty="0"/>
              <a:t>JSP</a:t>
            </a:r>
            <a:r>
              <a:rPr lang="zh-CN" altLang="en-US" dirty="0"/>
              <a:t>应用的通用核心功能。支持通用的、结构化的任务，比如迭代，条件判断，</a:t>
            </a:r>
            <a:r>
              <a:rPr lang="en-US" altLang="zh-CN" dirty="0"/>
              <a:t>XML</a:t>
            </a:r>
            <a:r>
              <a:rPr lang="zh-CN" altLang="en-US" dirty="0"/>
              <a:t>文档操作，</a:t>
            </a:r>
            <a:r>
              <a:rPr lang="en-US" altLang="zh-CN" dirty="0"/>
              <a:t>SQL</a:t>
            </a:r>
            <a:r>
              <a:rPr lang="zh-CN" altLang="en-US" dirty="0"/>
              <a:t>标签。 除了这些，它还提供了一个框架来使用集成</a:t>
            </a:r>
            <a:r>
              <a:rPr lang="en-US" altLang="zh-CN" dirty="0"/>
              <a:t>JSTL</a:t>
            </a:r>
            <a:r>
              <a:rPr lang="zh-CN" altLang="en-US" dirty="0"/>
              <a:t>的自定义标签。</a:t>
            </a: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348BA21-CF54-429C-9457-E210B0780F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0775A5-7AC1-469F-A6F4-01049C3E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010" y="911026"/>
            <a:ext cx="2717980" cy="41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98946C4-D7FC-4265-802E-3615FB73012C}"/>
              </a:ext>
            </a:extLst>
          </p:cNvPr>
          <p:cNvSpPr/>
          <p:nvPr/>
        </p:nvSpPr>
        <p:spPr>
          <a:xfrm>
            <a:off x="124427" y="1498383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B4B4B"/>
                </a:solidFill>
                <a:latin typeface="PingFang SC"/>
              </a:rPr>
              <a:t>         </a:t>
            </a:r>
            <a:r>
              <a:rPr lang="zh-CN" altLang="en-US" dirty="0"/>
              <a:t>用</a:t>
            </a:r>
            <a:r>
              <a:rPr lang="en-US" altLang="zh-CN" dirty="0"/>
              <a:t>Java</a:t>
            </a:r>
            <a:r>
              <a:rPr lang="zh-CN" altLang="en-US" dirty="0"/>
              <a:t>设计文件系统实现申报书的分类存储</a:t>
            </a:r>
            <a:endParaRPr lang="en-US" altLang="zh-CN" dirty="0"/>
          </a:p>
          <a:p>
            <a:r>
              <a:rPr lang="en-US" altLang="zh-CN" dirty="0"/>
              <a:t>       1</a:t>
            </a:r>
            <a:r>
              <a:rPr lang="zh-CN" altLang="en-US" dirty="0"/>
              <a:t>、为保证服务器安全，上传文件应该放在外界无法直接访问的目录下，比如放于</a:t>
            </a:r>
            <a:r>
              <a:rPr lang="en-US" altLang="zh-CN" dirty="0"/>
              <a:t>WEB-INF</a:t>
            </a:r>
            <a:r>
              <a:rPr lang="zh-CN" altLang="en-US" dirty="0"/>
              <a:t>目录下。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2</a:t>
            </a:r>
            <a:r>
              <a:rPr lang="zh-CN" altLang="en-US" dirty="0"/>
              <a:t>、为防止文件覆盖的现象发生，要为上传文件产生一个唯一的文件名。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3</a:t>
            </a:r>
            <a:r>
              <a:rPr lang="zh-CN" altLang="en-US" dirty="0"/>
              <a:t>、为防止一个目录下面出现太多文件，要使用</a:t>
            </a:r>
            <a:r>
              <a:rPr lang="en-US" altLang="zh-CN" dirty="0"/>
              <a:t>hash</a:t>
            </a:r>
            <a:r>
              <a:rPr lang="zh-CN" altLang="en-US" dirty="0"/>
              <a:t>算法打散存储。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4</a:t>
            </a:r>
            <a:r>
              <a:rPr lang="zh-CN" altLang="en-US" dirty="0"/>
              <a:t>、要限制上传文件的最大值。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5</a:t>
            </a:r>
            <a:r>
              <a:rPr lang="zh-CN" altLang="en-US" dirty="0"/>
              <a:t>、要限制上传文件的类型，在收到上传文件名时，判断后缀名是否合法。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95668F9-95FB-4968-9887-038B88260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88" y="4475725"/>
            <a:ext cx="1206757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import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org.apache.commons.fileupload.FileItem;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import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org.apache.commons.fileupload.disk.DiskFileItemFactory;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import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org.apache.commons.fileupload.servlet.ServletFileUpload;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62675" y="0"/>
            <a:ext cx="6096000" cy="6858000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7486" y="5252404"/>
            <a:ext cx="4093028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E9BA6-3E11-4E0D-BF56-67719B8B6C63}"/>
              </a:ext>
            </a:extLst>
          </p:cNvPr>
          <p:cNvSpPr txBox="1"/>
          <p:nvPr/>
        </p:nvSpPr>
        <p:spPr>
          <a:xfrm>
            <a:off x="124427" y="977935"/>
            <a:ext cx="41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文件系统的设计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93F7D-0BE4-4676-9301-D8BDFDC6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" y="145879"/>
            <a:ext cx="2584360" cy="773273"/>
          </a:xfrm>
          <a:prstGeom prst="rect">
            <a:avLst/>
          </a:prstGeom>
        </p:spPr>
      </p:pic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2544AD-D5CB-4A43-8162-26C639BDD9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B12992-AE57-4401-836C-2FBAF891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968" y="2434555"/>
            <a:ext cx="3362064" cy="11416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514AE9-76FE-4990-A251-85CD16DB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968" y="919152"/>
            <a:ext cx="3374004" cy="13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6262858-0615-443E-B7AB-B1DC881B5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" y="2445314"/>
            <a:ext cx="5418471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org.apache.commons.fileupload.FileItem;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org.apache.commons.fileupload.disk.DiskFileItemFactory;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org.apache.commons.fileupload.servlet.ServletFileUpload;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62675" y="0"/>
            <a:ext cx="6096000" cy="6858000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7486" y="5252404"/>
            <a:ext cx="4093028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E9BA6-3E11-4E0D-BF56-67719B8B6C63}"/>
              </a:ext>
            </a:extLst>
          </p:cNvPr>
          <p:cNvSpPr txBox="1"/>
          <p:nvPr/>
        </p:nvSpPr>
        <p:spPr>
          <a:xfrm>
            <a:off x="124427" y="977935"/>
            <a:ext cx="41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Java</a:t>
            </a:r>
            <a:r>
              <a:rPr lang="zh-CN" altLang="en-US" sz="2400" dirty="0"/>
              <a:t>类设计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93F7D-0BE4-4676-9301-D8BDFDC6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" y="145879"/>
            <a:ext cx="2584360" cy="7732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8946C4-D7FC-4265-802E-3615FB73012C}"/>
              </a:ext>
            </a:extLst>
          </p:cNvPr>
          <p:cNvSpPr/>
          <p:nvPr/>
        </p:nvSpPr>
        <p:spPr>
          <a:xfrm>
            <a:off x="124427" y="14983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B4B4B"/>
                </a:solidFill>
                <a:latin typeface="PingFang SC"/>
              </a:rPr>
              <a:t>         </a:t>
            </a:r>
            <a:r>
              <a:rPr lang="zh-CN" altLang="en-US" dirty="0"/>
              <a:t>我们尝试在功能完全完成的情况下减少</a:t>
            </a:r>
            <a:r>
              <a:rPr lang="en-US" altLang="zh-CN" dirty="0"/>
              <a:t>Java</a:t>
            </a:r>
            <a:r>
              <a:rPr lang="zh-CN" altLang="en-US" dirty="0"/>
              <a:t>类的数量实现，尽量多使用接口、实现多态，以提高类的复用性。</a:t>
            </a:r>
          </a:p>
        </p:txBody>
      </p:sp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C32AFE1B-DB3F-492F-9F3B-8391F26D88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" r="678"/>
          <a:stretch>
            <a:fillRect/>
          </a:stretch>
        </p:blipFill>
        <p:spPr>
          <a:xfrm>
            <a:off x="7221538" y="919163"/>
            <a:ext cx="3732212" cy="4227512"/>
          </a:xfrm>
        </p:spPr>
      </p:pic>
    </p:spTree>
    <p:extLst>
      <p:ext uri="{BB962C8B-B14F-4D97-AF65-F5344CB8AC3E}">
        <p14:creationId xmlns:p14="http://schemas.microsoft.com/office/powerpoint/2010/main" val="159071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$ḷíḑe">
            <a:extLst>
              <a:ext uri="{FF2B5EF4-FFF2-40B4-BE49-F238E27FC236}">
                <a16:creationId xmlns:a16="http://schemas.microsoft.com/office/drawing/2014/main" id="{407508D3-928D-4E60-A23E-F48BFE82CB73}"/>
              </a:ext>
            </a:extLst>
          </p:cNvPr>
          <p:cNvSpPr/>
          <p:nvPr/>
        </p:nvSpPr>
        <p:spPr>
          <a:xfrm>
            <a:off x="4055269" y="1099085"/>
            <a:ext cx="4100512" cy="5758915"/>
          </a:xfrm>
          <a:prstGeom prst="parallelogram">
            <a:avLst/>
          </a:prstGeom>
          <a:blipFill>
            <a:blip r:embed="rId3"/>
            <a:srcRect/>
            <a:stretch>
              <a:fillRect l="-59651" r="-59282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" name="íṥľiḍè">
            <a:extLst>
              <a:ext uri="{FF2B5EF4-FFF2-40B4-BE49-F238E27FC236}">
                <a16:creationId xmlns:a16="http://schemas.microsoft.com/office/drawing/2014/main" id="{36694F8C-D424-43B8-9603-9894D0510333}"/>
              </a:ext>
            </a:extLst>
          </p:cNvPr>
          <p:cNvSpPr/>
          <p:nvPr/>
        </p:nvSpPr>
        <p:spPr>
          <a:xfrm>
            <a:off x="4145756" y="1944000"/>
            <a:ext cx="1038225" cy="1038225"/>
          </a:xfrm>
          <a:prstGeom prst="roundRect">
            <a:avLst>
              <a:gd name="adj" fmla="val 21254"/>
            </a:avLst>
          </a:prstGeom>
          <a:solidFill>
            <a:srgbClr val="24563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" name="îṥḻíḓe">
            <a:extLst>
              <a:ext uri="{FF2B5EF4-FFF2-40B4-BE49-F238E27FC236}">
                <a16:creationId xmlns:a16="http://schemas.microsoft.com/office/drawing/2014/main" id="{7387B329-31E6-4001-B710-4B8017D86023}"/>
              </a:ext>
            </a:extLst>
          </p:cNvPr>
          <p:cNvSpPr/>
          <p:nvPr/>
        </p:nvSpPr>
        <p:spPr bwMode="auto">
          <a:xfrm>
            <a:off x="4477728" y="2226118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5" name="íSḻîḋe">
            <a:extLst>
              <a:ext uri="{FF2B5EF4-FFF2-40B4-BE49-F238E27FC236}">
                <a16:creationId xmlns:a16="http://schemas.microsoft.com/office/drawing/2014/main" id="{A1C327D9-F841-42E1-9309-935992311747}"/>
              </a:ext>
            </a:extLst>
          </p:cNvPr>
          <p:cNvSpPr/>
          <p:nvPr/>
        </p:nvSpPr>
        <p:spPr>
          <a:xfrm>
            <a:off x="7515225" y="1944000"/>
            <a:ext cx="1038225" cy="1038225"/>
          </a:xfrm>
          <a:prstGeom prst="roundRect">
            <a:avLst>
              <a:gd name="adj" fmla="val 2125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" name="iSḻïḍè">
            <a:extLst>
              <a:ext uri="{FF2B5EF4-FFF2-40B4-BE49-F238E27FC236}">
                <a16:creationId xmlns:a16="http://schemas.microsoft.com/office/drawing/2014/main" id="{F0A28FE4-0179-4F36-B26D-AE9F3355121A}"/>
              </a:ext>
            </a:extLst>
          </p:cNvPr>
          <p:cNvSpPr/>
          <p:nvPr/>
        </p:nvSpPr>
        <p:spPr bwMode="auto">
          <a:xfrm>
            <a:off x="7847197" y="2226118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7" name="iṧḻîḋè">
            <a:extLst>
              <a:ext uri="{FF2B5EF4-FFF2-40B4-BE49-F238E27FC236}">
                <a16:creationId xmlns:a16="http://schemas.microsoft.com/office/drawing/2014/main" id="{74493E97-F6E0-4C09-893F-0FC78DAD9BB8}"/>
              </a:ext>
            </a:extLst>
          </p:cNvPr>
          <p:cNvSpPr/>
          <p:nvPr/>
        </p:nvSpPr>
        <p:spPr>
          <a:xfrm>
            <a:off x="3748087" y="4401000"/>
            <a:ext cx="1038225" cy="1038225"/>
          </a:xfrm>
          <a:prstGeom prst="roundRect">
            <a:avLst>
              <a:gd name="adj" fmla="val 2125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8" name="íṣ1iďé">
            <a:extLst>
              <a:ext uri="{FF2B5EF4-FFF2-40B4-BE49-F238E27FC236}">
                <a16:creationId xmlns:a16="http://schemas.microsoft.com/office/drawing/2014/main" id="{9D4F896B-4F3E-4898-9BE2-1207F1D2996E}"/>
              </a:ext>
            </a:extLst>
          </p:cNvPr>
          <p:cNvSpPr/>
          <p:nvPr/>
        </p:nvSpPr>
        <p:spPr bwMode="auto">
          <a:xfrm>
            <a:off x="4080059" y="4683118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ïṡḻiḓè">
            <a:extLst>
              <a:ext uri="{FF2B5EF4-FFF2-40B4-BE49-F238E27FC236}">
                <a16:creationId xmlns:a16="http://schemas.microsoft.com/office/drawing/2014/main" id="{C1AB7CCF-8420-4B47-8E56-BEAC79AC8422}"/>
              </a:ext>
            </a:extLst>
          </p:cNvPr>
          <p:cNvSpPr/>
          <p:nvPr/>
        </p:nvSpPr>
        <p:spPr>
          <a:xfrm>
            <a:off x="7117556" y="4401000"/>
            <a:ext cx="1038225" cy="1038225"/>
          </a:xfrm>
          <a:prstGeom prst="roundRect">
            <a:avLst>
              <a:gd name="adj" fmla="val 21254"/>
            </a:avLst>
          </a:prstGeom>
          <a:solidFill>
            <a:srgbClr val="24563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íSľíďé">
            <a:extLst>
              <a:ext uri="{FF2B5EF4-FFF2-40B4-BE49-F238E27FC236}">
                <a16:creationId xmlns:a16="http://schemas.microsoft.com/office/drawing/2014/main" id="{BBA89D15-046E-451F-A9BE-0A9B29652394}"/>
              </a:ext>
            </a:extLst>
          </p:cNvPr>
          <p:cNvSpPr/>
          <p:nvPr/>
        </p:nvSpPr>
        <p:spPr bwMode="auto">
          <a:xfrm>
            <a:off x="7449528" y="4683118"/>
            <a:ext cx="374279" cy="473988"/>
          </a:xfrm>
          <a:custGeom>
            <a:avLst/>
            <a:gdLst>
              <a:gd name="T0" fmla="*/ 35 w 38"/>
              <a:gd name="T1" fmla="*/ 6 h 51"/>
              <a:gd name="T2" fmla="*/ 29 w 38"/>
              <a:gd name="T3" fmla="*/ 6 h 51"/>
              <a:gd name="T4" fmla="*/ 21 w 38"/>
              <a:gd name="T5" fmla="*/ 0 h 51"/>
              <a:gd name="T6" fmla="*/ 18 w 38"/>
              <a:gd name="T7" fmla="*/ 0 h 51"/>
              <a:gd name="T8" fmla="*/ 10 w 38"/>
              <a:gd name="T9" fmla="*/ 6 h 51"/>
              <a:gd name="T10" fmla="*/ 3 w 38"/>
              <a:gd name="T11" fmla="*/ 6 h 51"/>
              <a:gd name="T12" fmla="*/ 0 w 38"/>
              <a:gd name="T13" fmla="*/ 10 h 51"/>
              <a:gd name="T14" fmla="*/ 0 w 38"/>
              <a:gd name="T15" fmla="*/ 48 h 51"/>
              <a:gd name="T16" fmla="*/ 3 w 38"/>
              <a:gd name="T17" fmla="*/ 51 h 51"/>
              <a:gd name="T18" fmla="*/ 35 w 38"/>
              <a:gd name="T19" fmla="*/ 51 h 51"/>
              <a:gd name="T20" fmla="*/ 38 w 38"/>
              <a:gd name="T21" fmla="*/ 48 h 51"/>
              <a:gd name="T22" fmla="*/ 38 w 38"/>
              <a:gd name="T23" fmla="*/ 10 h 51"/>
              <a:gd name="T24" fmla="*/ 35 w 38"/>
              <a:gd name="T25" fmla="*/ 6 h 51"/>
              <a:gd name="T26" fmla="*/ 18 w 38"/>
              <a:gd name="T27" fmla="*/ 3 h 51"/>
              <a:gd name="T28" fmla="*/ 21 w 38"/>
              <a:gd name="T29" fmla="*/ 3 h 51"/>
              <a:gd name="T30" fmla="*/ 25 w 38"/>
              <a:gd name="T31" fmla="*/ 6 h 51"/>
              <a:gd name="T32" fmla="*/ 13 w 38"/>
              <a:gd name="T33" fmla="*/ 6 h 51"/>
              <a:gd name="T34" fmla="*/ 18 w 38"/>
              <a:gd name="T35" fmla="*/ 3 h 51"/>
              <a:gd name="T36" fmla="*/ 35 w 38"/>
              <a:gd name="T37" fmla="*/ 46 h 51"/>
              <a:gd name="T38" fmla="*/ 34 w 38"/>
              <a:gd name="T39" fmla="*/ 48 h 51"/>
              <a:gd name="T40" fmla="*/ 5 w 38"/>
              <a:gd name="T41" fmla="*/ 48 h 51"/>
              <a:gd name="T42" fmla="*/ 3 w 38"/>
              <a:gd name="T43" fmla="*/ 46 h 51"/>
              <a:gd name="T44" fmla="*/ 3 w 38"/>
              <a:gd name="T45" fmla="*/ 42 h 51"/>
              <a:gd name="T46" fmla="*/ 35 w 38"/>
              <a:gd name="T47" fmla="*/ 42 h 51"/>
              <a:gd name="T48" fmla="*/ 35 w 38"/>
              <a:gd name="T49" fmla="*/ 46 h 51"/>
              <a:gd name="T50" fmla="*/ 35 w 38"/>
              <a:gd name="T51" fmla="*/ 38 h 51"/>
              <a:gd name="T52" fmla="*/ 3 w 38"/>
              <a:gd name="T53" fmla="*/ 38 h 51"/>
              <a:gd name="T54" fmla="*/ 3 w 38"/>
              <a:gd name="T55" fmla="*/ 11 h 51"/>
              <a:gd name="T56" fmla="*/ 5 w 38"/>
              <a:gd name="T57" fmla="*/ 10 h 51"/>
              <a:gd name="T58" fmla="*/ 10 w 38"/>
              <a:gd name="T59" fmla="*/ 10 h 51"/>
              <a:gd name="T60" fmla="*/ 10 w 38"/>
              <a:gd name="T61" fmla="*/ 19 h 51"/>
              <a:gd name="T62" fmla="*/ 13 w 38"/>
              <a:gd name="T63" fmla="*/ 19 h 51"/>
              <a:gd name="T64" fmla="*/ 13 w 38"/>
              <a:gd name="T65" fmla="*/ 10 h 51"/>
              <a:gd name="T66" fmla="*/ 26 w 38"/>
              <a:gd name="T67" fmla="*/ 10 h 51"/>
              <a:gd name="T68" fmla="*/ 26 w 38"/>
              <a:gd name="T69" fmla="*/ 19 h 51"/>
              <a:gd name="T70" fmla="*/ 29 w 38"/>
              <a:gd name="T71" fmla="*/ 19 h 51"/>
              <a:gd name="T72" fmla="*/ 29 w 38"/>
              <a:gd name="T73" fmla="*/ 10 h 51"/>
              <a:gd name="T74" fmla="*/ 34 w 38"/>
              <a:gd name="T75" fmla="*/ 10 h 51"/>
              <a:gd name="T76" fmla="*/ 35 w 38"/>
              <a:gd name="T77" fmla="*/ 11 h 51"/>
              <a:gd name="T78" fmla="*/ 35 w 38"/>
              <a:gd name="T79" fmla="*/ 38 h 51"/>
              <a:gd name="T80" fmla="*/ 35 w 38"/>
              <a:gd name="T81" fmla="*/ 38 h 51"/>
              <a:gd name="T82" fmla="*/ 35 w 38"/>
              <a:gd name="T83" fmla="*/ 3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" h="51">
                <a:moveTo>
                  <a:pt x="35" y="6"/>
                </a:moveTo>
                <a:cubicBezTo>
                  <a:pt x="29" y="6"/>
                  <a:pt x="29" y="6"/>
                  <a:pt x="29" y="6"/>
                </a:cubicBezTo>
                <a:cubicBezTo>
                  <a:pt x="28" y="3"/>
                  <a:pt x="25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1" y="3"/>
                  <a:pt x="1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8"/>
                  <a:pt x="0" y="1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0"/>
                  <a:pt x="1" y="51"/>
                  <a:pt x="3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8" y="50"/>
                  <a:pt x="38" y="48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8"/>
                  <a:pt x="37" y="6"/>
                  <a:pt x="35" y="6"/>
                </a:cubicBezTo>
                <a:close/>
                <a:moveTo>
                  <a:pt x="18" y="3"/>
                </a:moveTo>
                <a:cubicBezTo>
                  <a:pt x="21" y="3"/>
                  <a:pt x="21" y="3"/>
                  <a:pt x="21" y="3"/>
                </a:cubicBezTo>
                <a:cubicBezTo>
                  <a:pt x="23" y="3"/>
                  <a:pt x="25" y="5"/>
                  <a:pt x="2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5"/>
                  <a:pt x="16" y="3"/>
                  <a:pt x="18" y="3"/>
                </a:cubicBezTo>
                <a:close/>
                <a:moveTo>
                  <a:pt x="35" y="46"/>
                </a:moveTo>
                <a:cubicBezTo>
                  <a:pt x="35" y="47"/>
                  <a:pt x="34" y="48"/>
                  <a:pt x="34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4" y="48"/>
                  <a:pt x="3" y="47"/>
                  <a:pt x="3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35" y="42"/>
                  <a:pt x="35" y="42"/>
                  <a:pt x="35" y="42"/>
                </a:cubicBezTo>
                <a:lnTo>
                  <a:pt x="35" y="46"/>
                </a:lnTo>
                <a:close/>
                <a:moveTo>
                  <a:pt x="35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9"/>
                  <a:pt x="10" y="19"/>
                  <a:pt x="10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0"/>
                  <a:pt x="13" y="10"/>
                  <a:pt x="13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5" y="10"/>
                  <a:pt x="35" y="11"/>
                </a:cubicBezTo>
                <a:lnTo>
                  <a:pt x="35" y="38"/>
                </a:lnTo>
                <a:close/>
                <a:moveTo>
                  <a:pt x="35" y="38"/>
                </a:moveTo>
                <a:cubicBezTo>
                  <a:pt x="35" y="38"/>
                  <a:pt x="35" y="38"/>
                  <a:pt x="35" y="3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0487C0-8E09-4794-9148-4E38DE7C1645}"/>
              </a:ext>
            </a:extLst>
          </p:cNvPr>
          <p:cNvSpPr/>
          <p:nvPr/>
        </p:nvSpPr>
        <p:spPr>
          <a:xfrm>
            <a:off x="2348341" y="4401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项目管理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2427BC-275F-4856-BDB3-5C5E719C4281}"/>
              </a:ext>
            </a:extLst>
          </p:cNvPr>
          <p:cNvSpPr txBox="1"/>
          <p:nvPr/>
        </p:nvSpPr>
        <p:spPr>
          <a:xfrm>
            <a:off x="644675" y="4683473"/>
            <a:ext cx="2949821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200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每个项目的队长有该项目完全的管理权和命名权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627AAB-7954-4A49-94DC-26693CE4C0B9}"/>
              </a:ext>
            </a:extLst>
          </p:cNvPr>
          <p:cNvSpPr/>
          <p:nvPr/>
        </p:nvSpPr>
        <p:spPr>
          <a:xfrm>
            <a:off x="2477135" y="194350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登录和注册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78F5D8-C59E-466B-BB1C-B634E19F008E}"/>
              </a:ext>
            </a:extLst>
          </p:cNvPr>
          <p:cNvSpPr txBox="1"/>
          <p:nvPr/>
        </p:nvSpPr>
        <p:spPr>
          <a:xfrm>
            <a:off x="1029949" y="2225981"/>
            <a:ext cx="2949821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200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利用简单的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sql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servlet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实现登录和注册</a:t>
            </a:r>
          </a:p>
          <a:p>
            <a:pPr marL="0" marR="0" lvl="0" indent="0" algn="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51CA1F-0E10-4F6A-ACF9-004508FC2986}"/>
              </a:ext>
            </a:extLst>
          </p:cNvPr>
          <p:cNvSpPr/>
          <p:nvPr/>
        </p:nvSpPr>
        <p:spPr>
          <a:xfrm>
            <a:off x="8716109" y="194350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教师系统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9FB3C4-6261-448A-A805-AEAC88B3D549}"/>
              </a:ext>
            </a:extLst>
          </p:cNvPr>
          <p:cNvSpPr txBox="1"/>
          <p:nvPr/>
        </p:nvSpPr>
        <p:spPr>
          <a:xfrm>
            <a:off x="8731004" y="2215031"/>
            <a:ext cx="2949821" cy="40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分发教室账号和密钥，教师有完全的权限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421A74-3143-43E7-B277-967A335BF60A}"/>
              </a:ext>
            </a:extLst>
          </p:cNvPr>
          <p:cNvSpPr/>
          <p:nvPr/>
        </p:nvSpPr>
        <p:spPr>
          <a:xfrm>
            <a:off x="8353853" y="441159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文件系统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CA3C89-BF28-46FC-91DB-31DAADA2DAC6}"/>
              </a:ext>
            </a:extLst>
          </p:cNvPr>
          <p:cNvSpPr txBox="1"/>
          <p:nvPr/>
        </p:nvSpPr>
        <p:spPr>
          <a:xfrm>
            <a:off x="8368748" y="4683118"/>
            <a:ext cx="2949821" cy="40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简简单单写一个文件系统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92FE59-1725-42CD-90A7-6359ADD4B48E}"/>
              </a:ext>
            </a:extLst>
          </p:cNvPr>
          <p:cNvGrpSpPr/>
          <p:nvPr/>
        </p:nvGrpSpPr>
        <p:grpSpPr>
          <a:xfrm>
            <a:off x="169298" y="58865"/>
            <a:ext cx="2964427" cy="709214"/>
            <a:chOff x="169298" y="58865"/>
            <a:chExt cx="2964427" cy="70921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D52A2E-D72F-4113-9369-4D23C3CAAE34}"/>
                </a:ext>
              </a:extLst>
            </p:cNvPr>
            <p:cNvGrpSpPr/>
            <p:nvPr/>
          </p:nvGrpSpPr>
          <p:grpSpPr>
            <a:xfrm>
              <a:off x="640218" y="58865"/>
              <a:ext cx="2493507" cy="709214"/>
              <a:chOff x="4362191" y="419177"/>
              <a:chExt cx="2493507" cy="709214"/>
            </a:xfrm>
          </p:grpSpPr>
          <p:sp>
            <p:nvSpPr>
              <p:cNvPr id="23" name="文本框 31">
                <a:extLst>
                  <a:ext uri="{FF2B5EF4-FFF2-40B4-BE49-F238E27FC236}">
                    <a16:creationId xmlns:a16="http://schemas.microsoft.com/office/drawing/2014/main" id="{FF49BF94-5200-4EB3-AB0D-F669F7719E07}"/>
                  </a:ext>
                </a:extLst>
              </p:cNvPr>
              <p:cNvSpPr txBox="1"/>
              <p:nvPr/>
            </p:nvSpPr>
            <p:spPr>
              <a:xfrm>
                <a:off x="4362191" y="419177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标题文字添加此处</a:t>
                </a:r>
              </a:p>
            </p:txBody>
          </p:sp>
          <p:sp>
            <p:nvSpPr>
              <p:cNvPr id="24" name="文本框 32">
                <a:extLst>
                  <a:ext uri="{FF2B5EF4-FFF2-40B4-BE49-F238E27FC236}">
                    <a16:creationId xmlns:a16="http://schemas.microsoft.com/office/drawing/2014/main" id="{B6787D66-3502-4FEC-B09E-32180DDC15B1}"/>
                  </a:ext>
                </a:extLst>
              </p:cNvPr>
              <p:cNvSpPr txBox="1"/>
              <p:nvPr/>
            </p:nvSpPr>
            <p:spPr>
              <a:xfrm>
                <a:off x="4362191" y="707507"/>
                <a:ext cx="2493507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 user can, 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or print </a:t>
                </a: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the make 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it into a film to be used in a wider field</a:t>
                </a:r>
              </a:p>
            </p:txBody>
          </p:sp>
        </p:grpSp>
        <p:sp>
          <p:nvSpPr>
            <p:cNvPr id="21" name="圆角矩形 9">
              <a:extLst>
                <a:ext uri="{FF2B5EF4-FFF2-40B4-BE49-F238E27FC236}">
                  <a16:creationId xmlns:a16="http://schemas.microsoft.com/office/drawing/2014/main" id="{9BF01DD3-A054-4046-BC7E-7A78CDEF585E}"/>
                </a:ext>
              </a:extLst>
            </p:cNvPr>
            <p:cNvSpPr/>
            <p:nvPr/>
          </p:nvSpPr>
          <p:spPr>
            <a:xfrm rot="2658816">
              <a:off x="169298" y="218403"/>
              <a:ext cx="390139" cy="390139"/>
            </a:xfrm>
            <a:prstGeom prst="roundRect">
              <a:avLst>
                <a:gd name="adj" fmla="val 18738"/>
              </a:avLst>
            </a:prstGeom>
            <a:noFill/>
            <a:ln w="60325">
              <a:solidFill>
                <a:srgbClr val="24563C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2" name="文本框 30">
              <a:extLst>
                <a:ext uri="{FF2B5EF4-FFF2-40B4-BE49-F238E27FC236}">
                  <a16:creationId xmlns:a16="http://schemas.microsoft.com/office/drawing/2014/main" id="{01D32FBF-622D-468D-847E-A83A6E374C2F}"/>
                </a:ext>
              </a:extLst>
            </p:cNvPr>
            <p:cNvSpPr txBox="1"/>
            <p:nvPr/>
          </p:nvSpPr>
          <p:spPr>
            <a:xfrm>
              <a:off x="182370" y="267036"/>
              <a:ext cx="457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Century Gothic" panose="020B0502020202020204" pitchFamily="34" charset="0"/>
                </a:rPr>
                <a:t>03</a:t>
              </a:r>
              <a:endParaRPr lang="zh-CN" altLang="en-US" sz="1400" b="1">
                <a:latin typeface="Century Gothic" panose="020B0502020202020204" pitchFamily="34" charset="0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640" y="-45850"/>
            <a:ext cx="2584360" cy="7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D56AC20-35BA-4D0C-A13F-3ACF5DDF9B2F}"/>
              </a:ext>
            </a:extLst>
          </p:cNvPr>
          <p:cNvSpPr txBox="1"/>
          <p:nvPr/>
        </p:nvSpPr>
        <p:spPr>
          <a:xfrm>
            <a:off x="1422266" y="2349092"/>
            <a:ext cx="1774845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4563C">
                        <a:alpha val="57000"/>
                      </a:srgbClr>
                    </a:gs>
                    <a:gs pos="100000">
                      <a:srgbClr val="24563C"/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目 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726BE4-3C64-43F0-83B2-ED8E315AF835}"/>
              </a:ext>
            </a:extLst>
          </p:cNvPr>
          <p:cNvSpPr txBox="1"/>
          <p:nvPr/>
        </p:nvSpPr>
        <p:spPr>
          <a:xfrm>
            <a:off x="1050372" y="3332163"/>
            <a:ext cx="251863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4563C">
                        <a:alpha val="57000"/>
                      </a:srgbClr>
                    </a:gs>
                    <a:gs pos="100000">
                      <a:srgbClr val="24563C"/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CONTENT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4563C">
                      <a:alpha val="57000"/>
                    </a:srgbClr>
                  </a:gs>
                  <a:gs pos="100000">
                    <a:srgbClr val="24563C"/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7E7AE44-A40D-4EF6-9F63-8613F29E8A4E}"/>
              </a:ext>
            </a:extLst>
          </p:cNvPr>
          <p:cNvGrpSpPr/>
          <p:nvPr/>
        </p:nvGrpSpPr>
        <p:grpSpPr>
          <a:xfrm>
            <a:off x="4055204" y="1681350"/>
            <a:ext cx="3368781" cy="775725"/>
            <a:chOff x="6915849" y="1685854"/>
            <a:chExt cx="3368781" cy="77572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9B3F3B4-9CA9-43B5-B07B-D0C309DE6C41}"/>
                </a:ext>
              </a:extLst>
            </p:cNvPr>
            <p:cNvSpPr txBox="1"/>
            <p:nvPr/>
          </p:nvSpPr>
          <p:spPr>
            <a:xfrm>
              <a:off x="6915849" y="1685854"/>
              <a:ext cx="1935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01. </a:t>
              </a: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项目需求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023D190-C8BC-4EB7-B109-B2D4480C9C72}"/>
                </a:ext>
              </a:extLst>
            </p:cNvPr>
            <p:cNvSpPr txBox="1"/>
            <p:nvPr/>
          </p:nvSpPr>
          <p:spPr>
            <a:xfrm>
              <a:off x="7296311" y="2147519"/>
              <a:ext cx="2988319" cy="3140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Project Requirements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459A723-D705-4B97-9803-6A633D5A07BC}"/>
              </a:ext>
            </a:extLst>
          </p:cNvPr>
          <p:cNvGrpSpPr/>
          <p:nvPr/>
        </p:nvGrpSpPr>
        <p:grpSpPr>
          <a:xfrm>
            <a:off x="4017104" y="4009235"/>
            <a:ext cx="3378307" cy="775725"/>
            <a:chOff x="6915849" y="1685854"/>
            <a:chExt cx="3378307" cy="77572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F3EA06-B56D-4FB1-A48D-6036E407C8FB}"/>
                </a:ext>
              </a:extLst>
            </p:cNvPr>
            <p:cNvSpPr txBox="1"/>
            <p:nvPr/>
          </p:nvSpPr>
          <p:spPr>
            <a:xfrm>
              <a:off x="6915849" y="1685854"/>
              <a:ext cx="1935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03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. </a:t>
              </a: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项目实现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04757C9-EFA1-421D-A2A8-9B194C3EF0E3}"/>
                </a:ext>
              </a:extLst>
            </p:cNvPr>
            <p:cNvSpPr txBox="1"/>
            <p:nvPr/>
          </p:nvSpPr>
          <p:spPr>
            <a:xfrm>
              <a:off x="7305837" y="2147519"/>
              <a:ext cx="2988319" cy="3140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Project Implementation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D2E26E9-6E19-4344-AA2C-5B63E370ECCB}"/>
              </a:ext>
            </a:extLst>
          </p:cNvPr>
          <p:cNvGrpSpPr/>
          <p:nvPr/>
        </p:nvGrpSpPr>
        <p:grpSpPr>
          <a:xfrm>
            <a:off x="8304067" y="1681350"/>
            <a:ext cx="3147209" cy="824772"/>
            <a:chOff x="6915849" y="1685854"/>
            <a:chExt cx="3147209" cy="82477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6C3625-C4E0-45D3-B115-C18FEB836083}"/>
                </a:ext>
              </a:extLst>
            </p:cNvPr>
            <p:cNvSpPr txBox="1"/>
            <p:nvPr/>
          </p:nvSpPr>
          <p:spPr>
            <a:xfrm>
              <a:off x="6915849" y="1685854"/>
              <a:ext cx="1935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02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.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项目</a:t>
              </a: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设计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E6E69E6-EAC7-4542-89C7-B23986FA22F6}"/>
                </a:ext>
              </a:extLst>
            </p:cNvPr>
            <p:cNvSpPr txBox="1"/>
            <p:nvPr/>
          </p:nvSpPr>
          <p:spPr>
            <a:xfrm>
              <a:off x="7074739" y="2196566"/>
              <a:ext cx="2988319" cy="3140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Project Design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6B24000-3DB1-4C99-BEE4-22A6C65EADEF}"/>
              </a:ext>
            </a:extLst>
          </p:cNvPr>
          <p:cNvGrpSpPr/>
          <p:nvPr/>
        </p:nvGrpSpPr>
        <p:grpSpPr>
          <a:xfrm>
            <a:off x="8285017" y="4009235"/>
            <a:ext cx="3166259" cy="775725"/>
            <a:chOff x="6915849" y="1685854"/>
            <a:chExt cx="3166259" cy="77572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40D251-4598-4C6D-A714-7C198C1D40B7}"/>
                </a:ext>
              </a:extLst>
            </p:cNvPr>
            <p:cNvSpPr txBox="1"/>
            <p:nvPr/>
          </p:nvSpPr>
          <p:spPr>
            <a:xfrm>
              <a:off x="6915849" y="1685854"/>
              <a:ext cx="1935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04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.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项目演示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2400164-CE02-4FA5-8965-C9BD759CB523}"/>
                </a:ext>
              </a:extLst>
            </p:cNvPr>
            <p:cNvSpPr txBox="1"/>
            <p:nvPr/>
          </p:nvSpPr>
          <p:spPr>
            <a:xfrm>
              <a:off x="7093789" y="2147519"/>
              <a:ext cx="2988319" cy="3140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Project Demonstration</a:t>
              </a:r>
            </a:p>
          </p:txBody>
        </p:sp>
      </p:grpSp>
      <p:sp>
        <p:nvSpPr>
          <p:cNvPr id="22" name="梯形 21">
            <a:extLst>
              <a:ext uri="{FF2B5EF4-FFF2-40B4-BE49-F238E27FC236}">
                <a16:creationId xmlns:a16="http://schemas.microsoft.com/office/drawing/2014/main" id="{E131C212-50F7-4AAE-A411-7BEAE36ED737}"/>
              </a:ext>
            </a:extLst>
          </p:cNvPr>
          <p:cNvSpPr/>
          <p:nvPr/>
        </p:nvSpPr>
        <p:spPr>
          <a:xfrm rot="5400000">
            <a:off x="-3172324" y="3172325"/>
            <a:ext cx="6858001" cy="513352"/>
          </a:xfrm>
          <a:prstGeom prst="trapezoid">
            <a:avLst>
              <a:gd name="adj" fmla="val 58260"/>
            </a:avLst>
          </a:prstGeom>
          <a:gradFill flip="none" rotWithShape="1">
            <a:gsLst>
              <a:gs pos="0">
                <a:srgbClr val="24563C">
                  <a:alpha val="57000"/>
                </a:srgbClr>
              </a:gs>
              <a:gs pos="100000">
                <a:srgbClr val="24563C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rgbClr val="24563C">
                      <a:alpha val="57000"/>
                    </a:srgbClr>
                  </a:gs>
                  <a:gs pos="100000">
                    <a:srgbClr val="24563C"/>
                  </a:gs>
                </a:gsLst>
                <a:lin ang="13500000" scaled="1"/>
                <a:tileRect/>
              </a:gra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9D6E1B6-3B2B-4788-A33C-45ADA89653E8}"/>
              </a:ext>
            </a:extLst>
          </p:cNvPr>
          <p:cNvGrpSpPr/>
          <p:nvPr/>
        </p:nvGrpSpPr>
        <p:grpSpPr>
          <a:xfrm>
            <a:off x="10838596" y="6082276"/>
            <a:ext cx="612680" cy="157316"/>
            <a:chOff x="442452" y="147484"/>
            <a:chExt cx="612680" cy="15731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63C544E-CAA5-4724-B6A1-37E4973316BD}"/>
                </a:ext>
              </a:extLst>
            </p:cNvPr>
            <p:cNvSpPr/>
            <p:nvPr/>
          </p:nvSpPr>
          <p:spPr>
            <a:xfrm>
              <a:off x="442452" y="147484"/>
              <a:ext cx="157316" cy="157316"/>
            </a:xfrm>
            <a:prstGeom prst="ellipse">
              <a:avLst/>
            </a:prstGeom>
            <a:solidFill>
              <a:srgbClr val="245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4536BB6-C64E-43F4-81B7-398B6ABE97DB}"/>
                </a:ext>
              </a:extLst>
            </p:cNvPr>
            <p:cNvSpPr/>
            <p:nvPr/>
          </p:nvSpPr>
          <p:spPr>
            <a:xfrm>
              <a:off x="670134" y="147484"/>
              <a:ext cx="157316" cy="157316"/>
            </a:xfrm>
            <a:prstGeom prst="ellipse">
              <a:avLst/>
            </a:prstGeom>
            <a:solidFill>
              <a:srgbClr val="245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2332544-4959-43F5-8D00-9BAE752AEB5F}"/>
                </a:ext>
              </a:extLst>
            </p:cNvPr>
            <p:cNvSpPr/>
            <p:nvPr/>
          </p:nvSpPr>
          <p:spPr>
            <a:xfrm>
              <a:off x="897816" y="147484"/>
              <a:ext cx="157316" cy="157316"/>
            </a:xfrm>
            <a:prstGeom prst="ellipse">
              <a:avLst/>
            </a:prstGeom>
            <a:solidFill>
              <a:srgbClr val="245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16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7282" y="873508"/>
            <a:ext cx="12014724" cy="5233607"/>
            <a:chOff x="177282" y="873508"/>
            <a:chExt cx="12014724" cy="523360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692F8FD-396E-466B-89C5-C3673A49D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282" y="1812363"/>
              <a:ext cx="4696539" cy="3233274"/>
            </a:xfrm>
            <a:custGeom>
              <a:avLst/>
              <a:gdLst>
                <a:gd name="T0" fmla="*/ 0 w 4237"/>
                <a:gd name="T1" fmla="*/ 0 h 4090"/>
                <a:gd name="T2" fmla="*/ 4237 w 4237"/>
                <a:gd name="T3" fmla="*/ 722 h 4090"/>
                <a:gd name="T4" fmla="*/ 4237 w 4237"/>
                <a:gd name="T5" fmla="*/ 3368 h 4090"/>
                <a:gd name="T6" fmla="*/ 0 w 4237"/>
                <a:gd name="T7" fmla="*/ 4090 h 4090"/>
                <a:gd name="T8" fmla="*/ 0 w 4237"/>
                <a:gd name="T9" fmla="*/ 0 h 4090"/>
                <a:gd name="T10" fmla="*/ 0 w 4237"/>
                <a:gd name="T11" fmla="*/ 0 h 4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7" h="4090">
                  <a:moveTo>
                    <a:pt x="0" y="0"/>
                  </a:moveTo>
                  <a:lnTo>
                    <a:pt x="4237" y="722"/>
                  </a:lnTo>
                  <a:lnTo>
                    <a:pt x="4237" y="3368"/>
                  </a:lnTo>
                  <a:lnTo>
                    <a:pt x="0" y="4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0">
              <a:gradFill flip="none" rotWithShape="1">
                <a:gsLst>
                  <a:gs pos="0">
                    <a:srgbClr val="24563C"/>
                  </a:gs>
                  <a:gs pos="100000">
                    <a:srgbClr val="24563C">
                      <a:alpha val="24000"/>
                    </a:srgbClr>
                  </a:gs>
                </a:gsLst>
                <a:lin ang="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610AAC8D-E8AF-4E03-A79B-2806EB93B21D}"/>
                </a:ext>
              </a:extLst>
            </p:cNvPr>
            <p:cNvSpPr/>
            <p:nvPr/>
          </p:nvSpPr>
          <p:spPr>
            <a:xfrm rot="16200000" flipH="1">
              <a:off x="9239444" y="3154553"/>
              <a:ext cx="5233607" cy="671517"/>
            </a:xfrm>
            <a:prstGeom prst="trapezoid">
              <a:avLst>
                <a:gd name="adj" fmla="val 118265"/>
              </a:avLst>
            </a:prstGeom>
            <a:gradFill>
              <a:gsLst>
                <a:gs pos="0">
                  <a:srgbClr val="24563C">
                    <a:alpha val="50000"/>
                  </a:srgbClr>
                </a:gs>
                <a:gs pos="100000">
                  <a:srgbClr val="24563C">
                    <a:alpha val="11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4294967295"/>
          </p:nvPr>
        </p:nvSpPr>
        <p:spPr>
          <a:xfrm>
            <a:off x="5798970" y="3039017"/>
            <a:ext cx="5280109" cy="97652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项目演示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798970" y="4123764"/>
            <a:ext cx="4526128" cy="51673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YaHei" panose="020B0503020204020204" pitchFamily="34" charset="-122"/>
                <a:sym typeface="Century Gothic" panose="020B0502020202020204" pitchFamily="34" charset="0"/>
              </a:rPr>
              <a:t>Project Demonstration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1C99C41-FA3C-4143-91D8-921EA092CD73}"/>
              </a:ext>
            </a:extLst>
          </p:cNvPr>
          <p:cNvCxnSpPr/>
          <p:nvPr/>
        </p:nvCxnSpPr>
        <p:spPr>
          <a:xfrm>
            <a:off x="5798970" y="4034589"/>
            <a:ext cx="4876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>
            <a:spLocks/>
          </p:cNvSpPr>
          <p:nvPr/>
        </p:nvSpPr>
        <p:spPr>
          <a:xfrm>
            <a:off x="5798970" y="1830978"/>
            <a:ext cx="5280109" cy="9765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7200" dirty="0">
                <a:gradFill flip="none" rotWithShape="1">
                  <a:gsLst>
                    <a:gs pos="0">
                      <a:srgbClr val="24563C">
                        <a:alpha val="57000"/>
                      </a:srgbClr>
                    </a:gs>
                    <a:gs pos="100000">
                      <a:srgbClr val="24563C"/>
                    </a:gs>
                  </a:gsLst>
                  <a:lin ang="10800000" scaled="1"/>
                  <a:tileRect/>
                </a:gradFill>
                <a:latin typeface="Impact" panose="020B0806030902050204" pitchFamily="34" charset="0"/>
              </a:rPr>
              <a:t>PART 04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29BD58F5-FDD7-4FAE-848D-08B290E1D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34"/>
            <a:ext cx="12192000" cy="68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9B979A-EF39-46C5-AD03-A4456CE0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1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8F485E-52EE-4970-A212-309FDDD6D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4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8F485E-52EE-4970-A212-309FDDD6D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8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6AE5EC-43A2-4ACC-9B52-B5B4A885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55703B-7758-4F0F-808C-52F053FB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867" y="1592421"/>
            <a:ext cx="2606266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1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3713B3-A6D8-4AAA-B334-BE7270B78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5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B757EF-DF82-4E49-960A-E928CFAD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9D49AF-A6B1-4BD8-9E55-866DEEE4B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0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4AF72E-8170-4A07-80A8-FD2870403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353" y="873508"/>
            <a:ext cx="12166653" cy="5233607"/>
            <a:chOff x="25353" y="873508"/>
            <a:chExt cx="12166653" cy="523360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692F8FD-396E-466B-89C5-C3673A49D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3" y="1335272"/>
              <a:ext cx="5763803" cy="4313101"/>
            </a:xfrm>
            <a:custGeom>
              <a:avLst/>
              <a:gdLst>
                <a:gd name="T0" fmla="*/ 0 w 4237"/>
                <a:gd name="T1" fmla="*/ 0 h 4090"/>
                <a:gd name="T2" fmla="*/ 4237 w 4237"/>
                <a:gd name="T3" fmla="*/ 722 h 4090"/>
                <a:gd name="T4" fmla="*/ 4237 w 4237"/>
                <a:gd name="T5" fmla="*/ 3368 h 4090"/>
                <a:gd name="T6" fmla="*/ 0 w 4237"/>
                <a:gd name="T7" fmla="*/ 4090 h 4090"/>
                <a:gd name="T8" fmla="*/ 0 w 4237"/>
                <a:gd name="T9" fmla="*/ 0 h 4090"/>
                <a:gd name="T10" fmla="*/ 0 w 4237"/>
                <a:gd name="T11" fmla="*/ 0 h 4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7" h="4090">
                  <a:moveTo>
                    <a:pt x="0" y="0"/>
                  </a:moveTo>
                  <a:lnTo>
                    <a:pt x="4237" y="722"/>
                  </a:lnTo>
                  <a:lnTo>
                    <a:pt x="4237" y="3368"/>
                  </a:lnTo>
                  <a:lnTo>
                    <a:pt x="0" y="4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0">
              <a:gradFill flip="none" rotWithShape="1">
                <a:gsLst>
                  <a:gs pos="0">
                    <a:srgbClr val="24563C"/>
                  </a:gs>
                  <a:gs pos="100000">
                    <a:srgbClr val="24563C">
                      <a:alpha val="24000"/>
                    </a:srgbClr>
                  </a:gs>
                </a:gsLst>
                <a:lin ang="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610AAC8D-E8AF-4E03-A79B-2806EB93B21D}"/>
                </a:ext>
              </a:extLst>
            </p:cNvPr>
            <p:cNvSpPr/>
            <p:nvPr/>
          </p:nvSpPr>
          <p:spPr>
            <a:xfrm rot="16200000" flipH="1">
              <a:off x="9239444" y="3154553"/>
              <a:ext cx="5233607" cy="671517"/>
            </a:xfrm>
            <a:prstGeom prst="trapezoid">
              <a:avLst>
                <a:gd name="adj" fmla="val 118265"/>
              </a:avLst>
            </a:prstGeom>
            <a:gradFill>
              <a:gsLst>
                <a:gs pos="0">
                  <a:srgbClr val="24563C">
                    <a:alpha val="50000"/>
                  </a:srgbClr>
                </a:gs>
                <a:gs pos="100000">
                  <a:srgbClr val="24563C">
                    <a:alpha val="11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91920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4294967295"/>
          </p:nvPr>
        </p:nvSpPr>
        <p:spPr>
          <a:xfrm>
            <a:off x="6096000" y="3039017"/>
            <a:ext cx="5280109" cy="97652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项目需求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6076953" y="4226713"/>
            <a:ext cx="4526128" cy="51673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Project Requirements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1C99C41-FA3C-4143-91D8-921EA092CD73}"/>
              </a:ext>
            </a:extLst>
          </p:cNvPr>
          <p:cNvCxnSpPr/>
          <p:nvPr/>
        </p:nvCxnSpPr>
        <p:spPr>
          <a:xfrm>
            <a:off x="6096000" y="4034589"/>
            <a:ext cx="4876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>
            <a:spLocks/>
          </p:cNvSpPr>
          <p:nvPr/>
        </p:nvSpPr>
        <p:spPr>
          <a:xfrm>
            <a:off x="6096000" y="1830978"/>
            <a:ext cx="5280109" cy="9765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7200" dirty="0">
                <a:gradFill flip="none" rotWithShape="1">
                  <a:gsLst>
                    <a:gs pos="0">
                      <a:srgbClr val="24563C">
                        <a:alpha val="57000"/>
                      </a:srgbClr>
                    </a:gs>
                    <a:gs pos="100000">
                      <a:srgbClr val="24563C"/>
                    </a:gs>
                  </a:gsLst>
                  <a:lin ang="10800000" scaled="1"/>
                  <a:tileRect/>
                </a:gradFill>
                <a:latin typeface="Impact" panose="020B0806030902050204" pitchFamily="34" charset="0"/>
              </a:rPr>
              <a:t>PART 01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176" y="-32099"/>
            <a:ext cx="10257824" cy="6890099"/>
          </a:xfrm>
          <a:solidFill>
            <a:schemeClr val="bg1"/>
          </a:solidFill>
        </p:spPr>
      </p:pic>
      <p:sp>
        <p:nvSpPr>
          <p:cNvPr id="9" name="矩形 8"/>
          <p:cNvSpPr/>
          <p:nvPr/>
        </p:nvSpPr>
        <p:spPr>
          <a:xfrm rot="2700000">
            <a:off x="6446113" y="363688"/>
            <a:ext cx="3066016" cy="3050862"/>
          </a:xfrm>
          <a:custGeom>
            <a:avLst/>
            <a:gdLst>
              <a:gd name="connsiteX0" fmla="*/ 0 w 3186461"/>
              <a:gd name="connsiteY0" fmla="*/ 0 h 3166256"/>
              <a:gd name="connsiteX1" fmla="*/ 3186461 w 3186461"/>
              <a:gd name="connsiteY1" fmla="*/ 0 h 3166256"/>
              <a:gd name="connsiteX2" fmla="*/ 3186461 w 3186461"/>
              <a:gd name="connsiteY2" fmla="*/ 3166256 h 3166256"/>
              <a:gd name="connsiteX3" fmla="*/ 0 w 3186461"/>
              <a:gd name="connsiteY3" fmla="*/ 3166256 h 3166256"/>
              <a:gd name="connsiteX4" fmla="*/ 0 w 3186461"/>
              <a:gd name="connsiteY4" fmla="*/ 0 h 3166256"/>
              <a:gd name="connsiteX0" fmla="*/ 0 w 3401987"/>
              <a:gd name="connsiteY0" fmla="*/ 188585 h 3354841"/>
              <a:gd name="connsiteX1" fmla="*/ 3401987 w 3401987"/>
              <a:gd name="connsiteY1" fmla="*/ 0 h 3354841"/>
              <a:gd name="connsiteX2" fmla="*/ 3186461 w 3401987"/>
              <a:gd name="connsiteY2" fmla="*/ 3354841 h 3354841"/>
              <a:gd name="connsiteX3" fmla="*/ 0 w 3401987"/>
              <a:gd name="connsiteY3" fmla="*/ 3354841 h 3354841"/>
              <a:gd name="connsiteX4" fmla="*/ 0 w 3401987"/>
              <a:gd name="connsiteY4" fmla="*/ 188585 h 3354841"/>
              <a:gd name="connsiteX0" fmla="*/ 0 w 3401987"/>
              <a:gd name="connsiteY0" fmla="*/ 188585 h 3354841"/>
              <a:gd name="connsiteX1" fmla="*/ 3401987 w 3401987"/>
              <a:gd name="connsiteY1" fmla="*/ 0 h 3354841"/>
              <a:gd name="connsiteX2" fmla="*/ 3186461 w 3401987"/>
              <a:gd name="connsiteY2" fmla="*/ 3139315 h 3354841"/>
              <a:gd name="connsiteX3" fmla="*/ 0 w 3401987"/>
              <a:gd name="connsiteY3" fmla="*/ 3354841 h 3354841"/>
              <a:gd name="connsiteX4" fmla="*/ 0 w 3401987"/>
              <a:gd name="connsiteY4" fmla="*/ 188585 h 3354841"/>
              <a:gd name="connsiteX0" fmla="*/ 289613 w 3401987"/>
              <a:gd name="connsiteY0" fmla="*/ 195320 h 3354841"/>
              <a:gd name="connsiteX1" fmla="*/ 3401987 w 3401987"/>
              <a:gd name="connsiteY1" fmla="*/ 0 h 3354841"/>
              <a:gd name="connsiteX2" fmla="*/ 3186461 w 3401987"/>
              <a:gd name="connsiteY2" fmla="*/ 3139315 h 3354841"/>
              <a:gd name="connsiteX3" fmla="*/ 0 w 3401987"/>
              <a:gd name="connsiteY3" fmla="*/ 3354841 h 3354841"/>
              <a:gd name="connsiteX4" fmla="*/ 289613 w 3401987"/>
              <a:gd name="connsiteY4" fmla="*/ 195320 h 3354841"/>
              <a:gd name="connsiteX0" fmla="*/ 276143 w 3388517"/>
              <a:gd name="connsiteY0" fmla="*/ 195320 h 3327900"/>
              <a:gd name="connsiteX1" fmla="*/ 3388517 w 3388517"/>
              <a:gd name="connsiteY1" fmla="*/ 0 h 3327900"/>
              <a:gd name="connsiteX2" fmla="*/ 3172991 w 3388517"/>
              <a:gd name="connsiteY2" fmla="*/ 3139315 h 3327900"/>
              <a:gd name="connsiteX3" fmla="*/ 0 w 3388517"/>
              <a:gd name="connsiteY3" fmla="*/ 3327900 h 3327900"/>
              <a:gd name="connsiteX4" fmla="*/ 276143 w 3388517"/>
              <a:gd name="connsiteY4" fmla="*/ 195320 h 332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8517" h="3327900">
                <a:moveTo>
                  <a:pt x="276143" y="195320"/>
                </a:moveTo>
                <a:lnTo>
                  <a:pt x="3388517" y="0"/>
                </a:lnTo>
                <a:lnTo>
                  <a:pt x="3172991" y="3139315"/>
                </a:lnTo>
                <a:lnTo>
                  <a:pt x="0" y="3327900"/>
                </a:lnTo>
                <a:lnTo>
                  <a:pt x="276143" y="195320"/>
                </a:lnTo>
                <a:close/>
              </a:path>
            </a:pathLst>
          </a:custGeom>
          <a:solidFill>
            <a:srgbClr val="2456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3736" y="2852914"/>
            <a:ext cx="4677163" cy="2524581"/>
            <a:chOff x="991264" y="2209851"/>
            <a:chExt cx="4677163" cy="2524581"/>
          </a:xfrm>
        </p:grpSpPr>
        <p:sp>
          <p:nvSpPr>
            <p:cNvPr id="5" name="文本框 4"/>
            <p:cNvSpPr txBox="1"/>
            <p:nvPr/>
          </p:nvSpPr>
          <p:spPr>
            <a:xfrm>
              <a:off x="991264" y="2986453"/>
              <a:ext cx="4677163" cy="17479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从第一行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servlet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代码，从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web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端发了疯似的报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404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，从到被版本问题坑死，到网上找思路做文件系统，在前端引入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Vue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框架，再到手撕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jdbc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 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这次从前端到后端，从策划到美工，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rPr>
                <a:t>收获很大。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01391" y="2209851"/>
              <a:ext cx="15552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4563C"/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cs typeface="经典综艺体简" panose="02010609000101010101" pitchFamily="49" charset="-122"/>
                  <a:sym typeface="Century Gothic" panose="020B0502020202020204" pitchFamily="34" charset="0"/>
                </a:rPr>
                <a:t>谢谢大家😋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563C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经典综艺体简" panose="02010609000101010101" pitchFamily="49" charset="-122"/>
                <a:sym typeface="Century Gothic" panose="020B0502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163826" y="2854048"/>
              <a:ext cx="622300" cy="0"/>
            </a:xfrm>
            <a:prstGeom prst="line">
              <a:avLst/>
            </a:prstGeom>
            <a:ln w="38100">
              <a:solidFill>
                <a:srgbClr val="2456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B1BB7B7-45D5-4745-B7C2-9068664CECB4}"/>
              </a:ext>
            </a:extLst>
          </p:cNvPr>
          <p:cNvSpPr txBox="1"/>
          <p:nvPr/>
        </p:nvSpPr>
        <p:spPr>
          <a:xfrm>
            <a:off x="791830" y="1714950"/>
            <a:ext cx="4408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这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就是我给小学期的答案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Shape 2525">
            <a:extLst>
              <a:ext uri="{FF2B5EF4-FFF2-40B4-BE49-F238E27FC236}">
                <a16:creationId xmlns:a16="http://schemas.microsoft.com/office/drawing/2014/main" id="{CD8EEEEC-6845-4ED4-B3AA-1283B466AC5C}"/>
              </a:ext>
            </a:extLst>
          </p:cNvPr>
          <p:cNvSpPr/>
          <p:nvPr/>
        </p:nvSpPr>
        <p:spPr>
          <a:xfrm>
            <a:off x="7724886" y="1832696"/>
            <a:ext cx="841726" cy="84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30741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6262858-0615-443E-B7AB-B1DC881B5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27" y="2420532"/>
            <a:ext cx="534633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要个</a:t>
            </a:r>
            <a:r>
              <a:rPr kumimoji="0" lang="en-US" altLang="zh-CN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star</a:t>
            </a:r>
            <a:r>
              <a:rPr kumimoji="0" lang="zh-CN" altLang="en-US" sz="3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应该不过分吧</a:t>
            </a:r>
            <a:r>
              <a:rPr lang="zh-CN" altLang="en-US" sz="3600" b="1" dirty="0">
                <a:solidFill>
                  <a:srgbClr val="24563C"/>
                </a:solidFill>
                <a:latin typeface="Century Gothic" panose="020B0502020202020204" pitchFamily="34" charset="0"/>
                <a:ea typeface="Microsoft YaHei" panose="020B0503020204020204" pitchFamily="34" charset="-122"/>
                <a:cs typeface="经典综艺体简" panose="02010609000101010101" pitchFamily="49" charset="-122"/>
                <a:sym typeface="Century Gothic" panose="020B0502020202020204" pitchFamily="34" charset="0"/>
              </a:rPr>
              <a:t>😋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62675" y="0"/>
            <a:ext cx="6096000" cy="6858000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7486" y="5252404"/>
            <a:ext cx="4093028" cy="2844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做了一个二维码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E9BA6-3E11-4E0D-BF56-67719B8B6C63}"/>
              </a:ext>
            </a:extLst>
          </p:cNvPr>
          <p:cNvSpPr txBox="1"/>
          <p:nvPr/>
        </p:nvSpPr>
        <p:spPr>
          <a:xfrm>
            <a:off x="124427" y="977935"/>
            <a:ext cx="41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简简单单开个源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93F7D-0BE4-4676-9301-D8BDFDC6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" y="145879"/>
            <a:ext cx="2584360" cy="7732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8946C4-D7FC-4265-802E-3615FB73012C}"/>
              </a:ext>
            </a:extLst>
          </p:cNvPr>
          <p:cNvSpPr/>
          <p:nvPr/>
        </p:nvSpPr>
        <p:spPr>
          <a:xfrm>
            <a:off x="124427" y="172231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https://github.com/fangtaosong/sophomore-Java-homework</a:t>
            </a:r>
          </a:p>
          <a:p>
            <a:endParaRPr lang="zh-CN" altLang="en-US" sz="1600" dirty="0"/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A12899BC-AC91-4427-90FC-AC95BAA481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>
            <a:fillRect/>
          </a:stretch>
        </p:blipFill>
        <p:spPr>
          <a:xfrm>
            <a:off x="7462838" y="1722438"/>
            <a:ext cx="3362325" cy="3371850"/>
          </a:xfrm>
        </p:spPr>
      </p:pic>
    </p:spTree>
    <p:extLst>
      <p:ext uri="{BB962C8B-B14F-4D97-AF65-F5344CB8AC3E}">
        <p14:creationId xmlns:p14="http://schemas.microsoft.com/office/powerpoint/2010/main" val="80325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梯形 8">
            <a:extLst>
              <a:ext uri="{FF2B5EF4-FFF2-40B4-BE49-F238E27FC236}">
                <a16:creationId xmlns:a16="http://schemas.microsoft.com/office/drawing/2014/main" id="{8E4C3CF9-6004-40FA-AC24-9C174B5F81BE}"/>
              </a:ext>
            </a:extLst>
          </p:cNvPr>
          <p:cNvSpPr/>
          <p:nvPr/>
        </p:nvSpPr>
        <p:spPr>
          <a:xfrm rot="5400000">
            <a:off x="-369267" y="776289"/>
            <a:ext cx="6043960" cy="5305423"/>
          </a:xfrm>
          <a:prstGeom prst="trapezoid">
            <a:avLst>
              <a:gd name="adj" fmla="val 17635"/>
            </a:avLst>
          </a:prstGeom>
          <a:gradFill>
            <a:gsLst>
              <a:gs pos="0">
                <a:srgbClr val="24563C">
                  <a:alpha val="57000"/>
                </a:srgbClr>
              </a:gs>
              <a:gs pos="100000">
                <a:srgbClr val="24563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3674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4294967295"/>
          </p:nvPr>
        </p:nvSpPr>
        <p:spPr>
          <a:xfrm>
            <a:off x="812133" y="3614666"/>
            <a:ext cx="5245768" cy="55879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谢谢大家！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754984" y="4333716"/>
            <a:ext cx="2540666" cy="35258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汇报人：方陶松</a:t>
            </a:r>
            <a:endParaRPr lang="en-US" altLang="zh-CN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4294967295"/>
          </p:nvPr>
        </p:nvSpPr>
        <p:spPr>
          <a:xfrm>
            <a:off x="754984" y="4725237"/>
            <a:ext cx="2540666" cy="35258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Date:2021.7.18</a:t>
            </a:r>
          </a:p>
        </p:txBody>
      </p:sp>
      <p:sp>
        <p:nvSpPr>
          <p:cNvPr id="11" name="文本框 27"/>
          <p:cNvSpPr txBox="1"/>
          <p:nvPr/>
        </p:nvSpPr>
        <p:spPr>
          <a:xfrm>
            <a:off x="770297" y="1715155"/>
            <a:ext cx="4535127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ea"/>
              <a:ea typeface="+mj-ea"/>
              <a:sym typeface="Century Gothic" panose="020B0502020202020204" pitchFamily="34" charset="0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sym typeface="Century Gothic" panose="020B0502020202020204" pitchFamily="34" charset="0"/>
              </a:rPr>
              <a:t>感谢您的聆听</a:t>
            </a: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231CA963-D0FF-462B-9B68-DF339310CD22}"/>
              </a:ext>
            </a:extLst>
          </p:cNvPr>
          <p:cNvSpPr txBox="1"/>
          <p:nvPr/>
        </p:nvSpPr>
        <p:spPr>
          <a:xfrm>
            <a:off x="770296" y="1740322"/>
            <a:ext cx="3134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THANKS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810251" y="1119116"/>
            <a:ext cx="6238874" cy="4991100"/>
            <a:chOff x="6087979" y="0"/>
            <a:chExt cx="6104026" cy="6858001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" name="梯形 16">
              <a:extLst>
                <a:ext uri="{FF2B5EF4-FFF2-40B4-BE49-F238E27FC236}">
                  <a16:creationId xmlns:a16="http://schemas.microsoft.com/office/drawing/2014/main" id="{E131C212-50F7-4AAE-A411-7BEAE36ED737}"/>
                </a:ext>
              </a:extLst>
            </p:cNvPr>
            <p:cNvSpPr/>
            <p:nvPr/>
          </p:nvSpPr>
          <p:spPr>
            <a:xfrm rot="16200000" flipH="1">
              <a:off x="8506328" y="3172325"/>
              <a:ext cx="6858001" cy="513352"/>
            </a:xfrm>
            <a:prstGeom prst="trapezoid">
              <a:avLst>
                <a:gd name="adj" fmla="val 582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任意多边形: 形状 14">
              <a:extLst>
                <a:ext uri="{FF2B5EF4-FFF2-40B4-BE49-F238E27FC236}">
                  <a16:creationId xmlns:a16="http://schemas.microsoft.com/office/drawing/2014/main" id="{527F1AD8-24B0-428F-B9D3-C9730E641373}"/>
                </a:ext>
              </a:extLst>
            </p:cNvPr>
            <p:cNvSpPr/>
            <p:nvPr/>
          </p:nvSpPr>
          <p:spPr>
            <a:xfrm>
              <a:off x="6087979" y="407020"/>
              <a:ext cx="5432509" cy="6043960"/>
            </a:xfrm>
            <a:custGeom>
              <a:avLst/>
              <a:gdLst>
                <a:gd name="connsiteX0" fmla="*/ 0 w 5030529"/>
                <a:gd name="connsiteY0" fmla="*/ 896394 h 6858000"/>
                <a:gd name="connsiteX1" fmla="*/ 963967 w 5030529"/>
                <a:gd name="connsiteY1" fmla="*/ 896394 h 6858000"/>
                <a:gd name="connsiteX2" fmla="*/ 963967 w 5030529"/>
                <a:gd name="connsiteY2" fmla="*/ 5961607 h 6858000"/>
                <a:gd name="connsiteX3" fmla="*/ 0 w 5030529"/>
                <a:gd name="connsiteY3" fmla="*/ 5961607 h 6858000"/>
                <a:gd name="connsiteX4" fmla="*/ 1221723 w 5030529"/>
                <a:gd name="connsiteY4" fmla="*/ 662486 h 6858000"/>
                <a:gd name="connsiteX5" fmla="*/ 2185690 w 5030529"/>
                <a:gd name="connsiteY5" fmla="*/ 662486 h 6858000"/>
                <a:gd name="connsiteX6" fmla="*/ 2185690 w 5030529"/>
                <a:gd name="connsiteY6" fmla="*/ 6195514 h 6858000"/>
                <a:gd name="connsiteX7" fmla="*/ 1221723 w 5030529"/>
                <a:gd name="connsiteY7" fmla="*/ 6195514 h 6858000"/>
                <a:gd name="connsiteX8" fmla="*/ 2443446 w 5030529"/>
                <a:gd name="connsiteY8" fmla="*/ 360363 h 6858000"/>
                <a:gd name="connsiteX9" fmla="*/ 3512685 w 5030529"/>
                <a:gd name="connsiteY9" fmla="*/ 360363 h 6858000"/>
                <a:gd name="connsiteX10" fmla="*/ 3512685 w 5030529"/>
                <a:gd name="connsiteY10" fmla="*/ 6497638 h 6858000"/>
                <a:gd name="connsiteX11" fmla="*/ 2443446 w 5030529"/>
                <a:gd name="connsiteY11" fmla="*/ 6497638 h 6858000"/>
                <a:gd name="connsiteX12" fmla="*/ 3770441 w 5030529"/>
                <a:gd name="connsiteY12" fmla="*/ 0 h 6858000"/>
                <a:gd name="connsiteX13" fmla="*/ 5030529 w 5030529"/>
                <a:gd name="connsiteY13" fmla="*/ 0 h 6858000"/>
                <a:gd name="connsiteX14" fmla="*/ 5030529 w 5030529"/>
                <a:gd name="connsiteY14" fmla="*/ 6858000 h 6858000"/>
                <a:gd name="connsiteX15" fmla="*/ 3770441 w 5030529"/>
                <a:gd name="connsiteY1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0529" h="6858000">
                  <a:moveTo>
                    <a:pt x="0" y="896394"/>
                  </a:moveTo>
                  <a:lnTo>
                    <a:pt x="963967" y="896394"/>
                  </a:lnTo>
                  <a:lnTo>
                    <a:pt x="963967" y="5961607"/>
                  </a:lnTo>
                  <a:lnTo>
                    <a:pt x="0" y="5961607"/>
                  </a:lnTo>
                  <a:close/>
                  <a:moveTo>
                    <a:pt x="1221723" y="662486"/>
                  </a:moveTo>
                  <a:lnTo>
                    <a:pt x="2185690" y="662486"/>
                  </a:lnTo>
                  <a:lnTo>
                    <a:pt x="2185690" y="6195514"/>
                  </a:lnTo>
                  <a:lnTo>
                    <a:pt x="1221723" y="6195514"/>
                  </a:lnTo>
                  <a:close/>
                  <a:moveTo>
                    <a:pt x="2443446" y="360363"/>
                  </a:moveTo>
                  <a:lnTo>
                    <a:pt x="3512685" y="360363"/>
                  </a:lnTo>
                  <a:lnTo>
                    <a:pt x="3512685" y="6497638"/>
                  </a:lnTo>
                  <a:lnTo>
                    <a:pt x="2443446" y="6497638"/>
                  </a:lnTo>
                  <a:close/>
                  <a:moveTo>
                    <a:pt x="3770441" y="0"/>
                  </a:moveTo>
                  <a:lnTo>
                    <a:pt x="5030529" y="0"/>
                  </a:lnTo>
                  <a:lnTo>
                    <a:pt x="5030529" y="6858000"/>
                  </a:lnTo>
                  <a:lnTo>
                    <a:pt x="3770441" y="6858000"/>
                  </a:lnTo>
                  <a:close/>
                </a:path>
              </a:pathLst>
            </a:cu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56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build="p"/>
      <p:bldP spid="6" grpId="0" build="p"/>
      <p:bldP spid="7" grpId="0" build="p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文框 13">
            <a:extLst>
              <a:ext uri="{FF2B5EF4-FFF2-40B4-BE49-F238E27FC236}">
                <a16:creationId xmlns:a16="http://schemas.microsoft.com/office/drawing/2014/main" id="{1CE55425-19DA-492C-AC2B-FE77FC402C25}"/>
              </a:ext>
            </a:extLst>
          </p:cNvPr>
          <p:cNvSpPr/>
          <p:nvPr/>
        </p:nvSpPr>
        <p:spPr>
          <a:xfrm>
            <a:off x="6642100" y="1663700"/>
            <a:ext cx="5549900" cy="2755377"/>
          </a:xfrm>
          <a:prstGeom prst="frame">
            <a:avLst>
              <a:gd name="adj1" fmla="val 2083"/>
            </a:avLst>
          </a:prstGeom>
          <a:solidFill>
            <a:srgbClr val="245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6CF2D4A-7A2E-410F-AC9B-AE4E9C15A776}"/>
              </a:ext>
            </a:extLst>
          </p:cNvPr>
          <p:cNvSpPr/>
          <p:nvPr/>
        </p:nvSpPr>
        <p:spPr>
          <a:xfrm>
            <a:off x="711438" y="1530236"/>
            <a:ext cx="1654504" cy="1160895"/>
          </a:xfrm>
          <a:custGeom>
            <a:avLst/>
            <a:gdLst/>
            <a:ahLst/>
            <a:cxnLst/>
            <a:rect l="l" t="t" r="r" b="b"/>
            <a:pathLst>
              <a:path w="275844" h="193548">
                <a:moveTo>
                  <a:pt x="213360" y="0"/>
                </a:moveTo>
                <a:lnTo>
                  <a:pt x="275844" y="0"/>
                </a:lnTo>
                <a:lnTo>
                  <a:pt x="241554" y="81534"/>
                </a:lnTo>
                <a:cubicBezTo>
                  <a:pt x="258318" y="92710"/>
                  <a:pt x="266700" y="108331"/>
                  <a:pt x="266700" y="128397"/>
                </a:cubicBezTo>
                <a:cubicBezTo>
                  <a:pt x="266700" y="148463"/>
                  <a:pt x="260731" y="164338"/>
                  <a:pt x="248793" y="176022"/>
                </a:cubicBezTo>
                <a:cubicBezTo>
                  <a:pt x="236855" y="187706"/>
                  <a:pt x="221869" y="193548"/>
                  <a:pt x="203835" y="193548"/>
                </a:cubicBezTo>
                <a:cubicBezTo>
                  <a:pt x="185801" y="193548"/>
                  <a:pt x="170815" y="187960"/>
                  <a:pt x="158877" y="176784"/>
                </a:cubicBezTo>
                <a:cubicBezTo>
                  <a:pt x="146939" y="165608"/>
                  <a:pt x="140970" y="151130"/>
                  <a:pt x="140970" y="133350"/>
                </a:cubicBezTo>
                <a:cubicBezTo>
                  <a:pt x="140970" y="115570"/>
                  <a:pt x="146558" y="98044"/>
                  <a:pt x="157734" y="80772"/>
                </a:cubicBezTo>
                <a:close/>
                <a:moveTo>
                  <a:pt x="72390" y="0"/>
                </a:moveTo>
                <a:lnTo>
                  <a:pt x="134874" y="0"/>
                </a:lnTo>
                <a:lnTo>
                  <a:pt x="100584" y="81534"/>
                </a:lnTo>
                <a:cubicBezTo>
                  <a:pt x="117348" y="92710"/>
                  <a:pt x="125730" y="108331"/>
                  <a:pt x="125730" y="128397"/>
                </a:cubicBezTo>
                <a:cubicBezTo>
                  <a:pt x="125730" y="148463"/>
                  <a:pt x="119761" y="164338"/>
                  <a:pt x="107823" y="176022"/>
                </a:cubicBezTo>
                <a:cubicBezTo>
                  <a:pt x="95885" y="187706"/>
                  <a:pt x="80899" y="193548"/>
                  <a:pt x="62865" y="193548"/>
                </a:cubicBezTo>
                <a:cubicBezTo>
                  <a:pt x="44831" y="193548"/>
                  <a:pt x="29845" y="187960"/>
                  <a:pt x="17907" y="176784"/>
                </a:cubicBezTo>
                <a:cubicBezTo>
                  <a:pt x="5969" y="165608"/>
                  <a:pt x="0" y="151130"/>
                  <a:pt x="0" y="133350"/>
                </a:cubicBezTo>
                <a:cubicBezTo>
                  <a:pt x="0" y="115570"/>
                  <a:pt x="5588" y="98044"/>
                  <a:pt x="16764" y="80772"/>
                </a:cubicBezTo>
                <a:close/>
              </a:path>
            </a:pathLst>
          </a:custGeom>
          <a:solidFill>
            <a:srgbClr val="24563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图片占位符 5">
            <a:extLst>
              <a:ext uri="{FF2B5EF4-FFF2-40B4-BE49-F238E27FC236}">
                <a16:creationId xmlns:a16="http://schemas.microsoft.com/office/drawing/2014/main" id="{DCFB65CC-D14B-46EE-88C8-1C239B486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3250" y="2584880"/>
            <a:ext cx="5238750" cy="2946796"/>
          </a:xfrm>
          <a:custGeom>
            <a:avLst/>
            <a:gdLst>
              <a:gd name="connsiteX0" fmla="*/ 0 w 7374194"/>
              <a:gd name="connsiteY0" fmla="*/ 0 h 6858000"/>
              <a:gd name="connsiteX1" fmla="*/ 7374194 w 7374194"/>
              <a:gd name="connsiteY1" fmla="*/ 0 h 6858000"/>
              <a:gd name="connsiteX2" fmla="*/ 7374194 w 7374194"/>
              <a:gd name="connsiteY2" fmla="*/ 6858000 h 6858000"/>
              <a:gd name="connsiteX3" fmla="*/ 0 w 73741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74194" h="6858000">
                <a:moveTo>
                  <a:pt x="0" y="0"/>
                </a:moveTo>
                <a:lnTo>
                  <a:pt x="7374194" y="0"/>
                </a:lnTo>
                <a:lnTo>
                  <a:pt x="737419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E6FFFB1E-3BD3-4874-84FF-50E4B7DE2E9B}"/>
              </a:ext>
            </a:extLst>
          </p:cNvPr>
          <p:cNvSpPr/>
          <p:nvPr/>
        </p:nvSpPr>
        <p:spPr>
          <a:xfrm>
            <a:off x="910752" y="1717762"/>
            <a:ext cx="5823140" cy="71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entury Gothic" panose="020B0502020202020204" pitchFamily="34" charset="0"/>
              </a:rPr>
              <a:t>项目需求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8" name="Shape 2540">
            <a:extLst>
              <a:ext uri="{FF2B5EF4-FFF2-40B4-BE49-F238E27FC236}">
                <a16:creationId xmlns:a16="http://schemas.microsoft.com/office/drawing/2014/main" id="{868F0514-4469-4587-A901-5481B5959C6D}"/>
              </a:ext>
            </a:extLst>
          </p:cNvPr>
          <p:cNvSpPr/>
          <p:nvPr/>
        </p:nvSpPr>
        <p:spPr>
          <a:xfrm>
            <a:off x="734309" y="2880193"/>
            <a:ext cx="549115" cy="54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24563C"/>
          </a:solidFill>
          <a:ln w="1905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750FF99D-F370-4A5A-BEDD-A9AB59408D84}"/>
              </a:ext>
            </a:extLst>
          </p:cNvPr>
          <p:cNvSpPr/>
          <p:nvPr/>
        </p:nvSpPr>
        <p:spPr>
          <a:xfrm>
            <a:off x="640218" y="3732695"/>
            <a:ext cx="2493506" cy="263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本系统旨在管理大学生创新创业项目，需要模拟现实的大创管理系统，要实现大创项目的增删改查等功能，通过给不同用户不同的访问权限来保证系统的安全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Shape 2540">
            <a:extLst>
              <a:ext uri="{FF2B5EF4-FFF2-40B4-BE49-F238E27FC236}">
                <a16:creationId xmlns:a16="http://schemas.microsoft.com/office/drawing/2014/main" id="{2807CA2B-924F-415F-8C81-EE92CCCB548C}"/>
              </a:ext>
            </a:extLst>
          </p:cNvPr>
          <p:cNvSpPr/>
          <p:nvPr/>
        </p:nvSpPr>
        <p:spPr>
          <a:xfrm>
            <a:off x="3413646" y="2857427"/>
            <a:ext cx="549115" cy="54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24563C"/>
          </a:solidFill>
          <a:ln w="1905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E7AE1F01-4141-442C-894D-2119E35FDFF9}"/>
              </a:ext>
            </a:extLst>
          </p:cNvPr>
          <p:cNvSpPr/>
          <p:nvPr/>
        </p:nvSpPr>
        <p:spPr>
          <a:xfrm>
            <a:off x="3652220" y="3823323"/>
            <a:ext cx="2471384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程序设计实现网页端访问，将所有的功能接口都封装起来，保证用户页面的简洁易用，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AFCD42-6274-4F52-9690-CFE7972CEA2F}"/>
              </a:ext>
            </a:extLst>
          </p:cNvPr>
          <p:cNvSpPr txBox="1"/>
          <p:nvPr/>
        </p:nvSpPr>
        <p:spPr>
          <a:xfrm>
            <a:off x="1337674" y="29323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  <a:sym typeface="Century Gothic" panose="020B0502020202020204" pitchFamily="34" charset="0"/>
              </a:rPr>
              <a:t>功能需求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经典综艺体简" panose="02010609000101010101" pitchFamily="49" charset="-122"/>
              <a:sym typeface="Century Gothic" panose="020B0502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6B84AF-F5A5-49D2-A129-DFF6995B320C}"/>
              </a:ext>
            </a:extLst>
          </p:cNvPr>
          <p:cNvSpPr txBox="1"/>
          <p:nvPr/>
        </p:nvSpPr>
        <p:spPr>
          <a:xfrm>
            <a:off x="4173024" y="29297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  <a:sym typeface="Century Gothic" panose="020B0502020202020204" pitchFamily="34" charset="0"/>
              </a:rPr>
              <a:t>外部接口需求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cs typeface="经典综艺体简" panose="02010609000101010101" pitchFamily="49" charset="-122"/>
              <a:sym typeface="Century Gothic" panose="020B0502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195DC4F-7B6B-47D3-97B3-9E0CDFA6060D}"/>
              </a:ext>
            </a:extLst>
          </p:cNvPr>
          <p:cNvGrpSpPr/>
          <p:nvPr/>
        </p:nvGrpSpPr>
        <p:grpSpPr>
          <a:xfrm>
            <a:off x="169298" y="58865"/>
            <a:ext cx="2964427" cy="709214"/>
            <a:chOff x="169298" y="58865"/>
            <a:chExt cx="2964427" cy="70921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98790F4-C03A-4531-B2E7-552D98297D39}"/>
                </a:ext>
              </a:extLst>
            </p:cNvPr>
            <p:cNvGrpSpPr/>
            <p:nvPr/>
          </p:nvGrpSpPr>
          <p:grpSpPr>
            <a:xfrm>
              <a:off x="640218" y="58865"/>
              <a:ext cx="2493507" cy="709214"/>
              <a:chOff x="4362191" y="419177"/>
              <a:chExt cx="2493507" cy="709214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A8717F-74DC-4C49-9553-88C204FA51F9}"/>
                  </a:ext>
                </a:extLst>
              </p:cNvPr>
              <p:cNvSpPr txBox="1"/>
              <p:nvPr/>
            </p:nvSpPr>
            <p:spPr>
              <a:xfrm>
                <a:off x="4362191" y="419177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一点介绍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FF6980D-47DA-447A-A19E-3B4094EB33D6}"/>
                  </a:ext>
                </a:extLst>
              </p:cNvPr>
              <p:cNvSpPr txBox="1"/>
              <p:nvPr/>
            </p:nvSpPr>
            <p:spPr>
              <a:xfrm>
                <a:off x="4362191" y="707507"/>
                <a:ext cx="2493507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 user can, 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or print </a:t>
                </a:r>
                <a:r>
                  <a:rPr kumimoji="0" lang="en-US" altLang="zh-CN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the make </a:t>
                </a: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it into a film to be used in a wider field</a:t>
                </a:r>
              </a:p>
            </p:txBody>
          </p:sp>
        </p:grpSp>
        <p:sp>
          <p:nvSpPr>
            <p:cNvPr id="19" name="圆角矩形 9">
              <a:extLst>
                <a:ext uri="{FF2B5EF4-FFF2-40B4-BE49-F238E27FC236}">
                  <a16:creationId xmlns:a16="http://schemas.microsoft.com/office/drawing/2014/main" id="{CBB816D9-3217-4E6D-809D-F9B39BC803D7}"/>
                </a:ext>
              </a:extLst>
            </p:cNvPr>
            <p:cNvSpPr/>
            <p:nvPr/>
          </p:nvSpPr>
          <p:spPr>
            <a:xfrm rot="2658816">
              <a:off x="169298" y="218403"/>
              <a:ext cx="390139" cy="390139"/>
            </a:xfrm>
            <a:prstGeom prst="roundRect">
              <a:avLst>
                <a:gd name="adj" fmla="val 18738"/>
              </a:avLst>
            </a:prstGeom>
            <a:noFill/>
            <a:ln w="60325">
              <a:solidFill>
                <a:srgbClr val="24563C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4E21D75-671D-4989-B7BE-70BE3B9D52A8}"/>
                </a:ext>
              </a:extLst>
            </p:cNvPr>
            <p:cNvSpPr txBox="1"/>
            <p:nvPr/>
          </p:nvSpPr>
          <p:spPr>
            <a:xfrm>
              <a:off x="182370" y="267036"/>
              <a:ext cx="457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Century Gothic" panose="020B0502020202020204" pitchFamily="34" charset="0"/>
                </a:rPr>
                <a:t>01</a:t>
              </a:r>
              <a:endParaRPr lang="zh-CN" altLang="en-US" sz="1400" b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640" y="-45850"/>
            <a:ext cx="2584360" cy="7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873508"/>
            <a:ext cx="12192006" cy="5233607"/>
            <a:chOff x="0" y="873508"/>
            <a:chExt cx="12192006" cy="523360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692F8FD-396E-466B-89C5-C3673A49D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26222"/>
              <a:ext cx="5818024" cy="4202109"/>
            </a:xfrm>
            <a:custGeom>
              <a:avLst/>
              <a:gdLst>
                <a:gd name="T0" fmla="*/ 0 w 4237"/>
                <a:gd name="T1" fmla="*/ 0 h 4090"/>
                <a:gd name="T2" fmla="*/ 4237 w 4237"/>
                <a:gd name="T3" fmla="*/ 722 h 4090"/>
                <a:gd name="T4" fmla="*/ 4237 w 4237"/>
                <a:gd name="T5" fmla="*/ 3368 h 4090"/>
                <a:gd name="T6" fmla="*/ 0 w 4237"/>
                <a:gd name="T7" fmla="*/ 4090 h 4090"/>
                <a:gd name="T8" fmla="*/ 0 w 4237"/>
                <a:gd name="T9" fmla="*/ 0 h 4090"/>
                <a:gd name="T10" fmla="*/ 0 w 4237"/>
                <a:gd name="T11" fmla="*/ 0 h 4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7" h="4090">
                  <a:moveTo>
                    <a:pt x="0" y="0"/>
                  </a:moveTo>
                  <a:lnTo>
                    <a:pt x="4237" y="722"/>
                  </a:lnTo>
                  <a:lnTo>
                    <a:pt x="4237" y="3368"/>
                  </a:lnTo>
                  <a:lnTo>
                    <a:pt x="0" y="40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0">
              <a:gradFill flip="none" rotWithShape="1">
                <a:gsLst>
                  <a:gs pos="0">
                    <a:srgbClr val="24563C"/>
                  </a:gs>
                  <a:gs pos="100000">
                    <a:srgbClr val="24563C">
                      <a:alpha val="24000"/>
                    </a:srgbClr>
                  </a:gs>
                </a:gsLst>
                <a:lin ang="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610AAC8D-E8AF-4E03-A79B-2806EB93B21D}"/>
                </a:ext>
              </a:extLst>
            </p:cNvPr>
            <p:cNvSpPr/>
            <p:nvPr/>
          </p:nvSpPr>
          <p:spPr>
            <a:xfrm rot="16200000" flipH="1">
              <a:off x="9239444" y="3154553"/>
              <a:ext cx="5233607" cy="671517"/>
            </a:xfrm>
            <a:prstGeom prst="trapezoid">
              <a:avLst>
                <a:gd name="adj" fmla="val 118265"/>
              </a:avLst>
            </a:prstGeom>
            <a:gradFill>
              <a:gsLst>
                <a:gs pos="0">
                  <a:srgbClr val="24563C">
                    <a:alpha val="50000"/>
                  </a:srgbClr>
                </a:gs>
                <a:gs pos="100000">
                  <a:srgbClr val="24563C">
                    <a:alpha val="11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659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4294967295"/>
          </p:nvPr>
        </p:nvSpPr>
        <p:spPr>
          <a:xfrm>
            <a:off x="6240380" y="3039017"/>
            <a:ext cx="5280109" cy="97652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项目设计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6221333" y="4226713"/>
            <a:ext cx="4526128" cy="51673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Project Design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1C99C41-FA3C-4143-91D8-921EA092CD73}"/>
              </a:ext>
            </a:extLst>
          </p:cNvPr>
          <p:cNvCxnSpPr/>
          <p:nvPr/>
        </p:nvCxnSpPr>
        <p:spPr>
          <a:xfrm>
            <a:off x="6240380" y="4034589"/>
            <a:ext cx="4876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4"/>
          <p:cNvSpPr txBox="1">
            <a:spLocks/>
          </p:cNvSpPr>
          <p:nvPr/>
        </p:nvSpPr>
        <p:spPr>
          <a:xfrm>
            <a:off x="6240380" y="1830978"/>
            <a:ext cx="5280109" cy="9765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7200" dirty="0">
                <a:gradFill flip="none" rotWithShape="1">
                  <a:gsLst>
                    <a:gs pos="0">
                      <a:srgbClr val="24563C">
                        <a:alpha val="57000"/>
                      </a:srgbClr>
                    </a:gs>
                    <a:gs pos="100000">
                      <a:srgbClr val="24563C"/>
                    </a:gs>
                  </a:gsLst>
                  <a:lin ang="10800000" scaled="1"/>
                  <a:tileRect/>
                </a:gradFill>
                <a:latin typeface="Impact" panose="020B0806030902050204" pitchFamily="34" charset="0"/>
              </a:rPr>
              <a:t>PART 02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78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43">
            <a:extLst>
              <a:ext uri="{FF2B5EF4-FFF2-40B4-BE49-F238E27FC236}">
                <a16:creationId xmlns:a16="http://schemas.microsoft.com/office/drawing/2014/main" id="{45703FAC-72CB-4F0F-8B48-BA30B1A36EF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1551" y="3429001"/>
            <a:ext cx="1439333" cy="1444012"/>
          </a:xfrm>
          <a:prstGeom prst="ellipse">
            <a:avLst/>
          </a:prstGeom>
          <a:solidFill>
            <a:srgbClr val="2456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3" name="PA_椭圆 44">
            <a:extLst>
              <a:ext uri="{FF2B5EF4-FFF2-40B4-BE49-F238E27FC236}">
                <a16:creationId xmlns:a16="http://schemas.microsoft.com/office/drawing/2014/main" id="{C3C53729-EB3E-45F8-B63A-C4DAB7E8F05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73867" y="3429001"/>
            <a:ext cx="1439333" cy="1444012"/>
          </a:xfrm>
          <a:prstGeom prst="ellipse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4" name="PA_椭圆 45">
            <a:extLst>
              <a:ext uri="{FF2B5EF4-FFF2-40B4-BE49-F238E27FC236}">
                <a16:creationId xmlns:a16="http://schemas.microsoft.com/office/drawing/2014/main" id="{1892E081-9F16-41DB-87B0-444021B295B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76184" y="3429001"/>
            <a:ext cx="1439333" cy="1444012"/>
          </a:xfrm>
          <a:prstGeom prst="ellipse">
            <a:avLst/>
          </a:prstGeom>
          <a:solidFill>
            <a:srgbClr val="2456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842F10F6-2C9A-481A-8426-4F3C5AB2A69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37684" y="5387522"/>
            <a:ext cx="414867" cy="419229"/>
          </a:xfrm>
          <a:prstGeom prst="rect">
            <a:avLst/>
          </a:prstGeom>
          <a:solidFill>
            <a:srgbClr val="37333B"/>
          </a:solidFill>
          <a:ln>
            <a:noFill/>
          </a:ln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6" name="1">
            <a:extLst>
              <a:ext uri="{FF2B5EF4-FFF2-40B4-BE49-F238E27FC236}">
                <a16:creationId xmlns:a16="http://schemas.microsoft.com/office/drawing/2014/main" id="{809A897F-AC44-4C28-818D-9CD22845A858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4720169" y="3784711"/>
            <a:ext cx="351367" cy="368413"/>
            <a:chOff x="2352" y="1832"/>
            <a:chExt cx="166" cy="174"/>
          </a:xfrm>
        </p:grpSpPr>
        <p:sp>
          <p:nvSpPr>
            <p:cNvPr id="7" name="1">
              <a:extLst>
                <a:ext uri="{FF2B5EF4-FFF2-40B4-BE49-F238E27FC236}">
                  <a16:creationId xmlns:a16="http://schemas.microsoft.com/office/drawing/2014/main" id="{A24E17A6-27BB-4CCB-984E-D77699491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832"/>
              <a:ext cx="166" cy="14"/>
            </a:xfrm>
            <a:custGeom>
              <a:avLst/>
              <a:gdLst>
                <a:gd name="T0" fmla="*/ 79 w 82"/>
                <a:gd name="T1" fmla="*/ 0 h 7"/>
                <a:gd name="T2" fmla="*/ 3 w 82"/>
                <a:gd name="T3" fmla="*/ 0 h 7"/>
                <a:gd name="T4" fmla="*/ 0 w 82"/>
                <a:gd name="T5" fmla="*/ 4 h 7"/>
                <a:gd name="T6" fmla="*/ 3 w 82"/>
                <a:gd name="T7" fmla="*/ 7 h 7"/>
                <a:gd name="T8" fmla="*/ 79 w 82"/>
                <a:gd name="T9" fmla="*/ 7 h 7"/>
                <a:gd name="T10" fmla="*/ 82 w 82"/>
                <a:gd name="T11" fmla="*/ 4 h 7"/>
                <a:gd name="T12" fmla="*/ 79 w 8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">
                  <a:moveTo>
                    <a:pt x="7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1" y="7"/>
                    <a:pt x="82" y="6"/>
                    <a:pt x="82" y="4"/>
                  </a:cubicBezTo>
                  <a:cubicBezTo>
                    <a:pt x="82" y="2"/>
                    <a:pt x="81" y="0"/>
                    <a:pt x="7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8" name="1">
              <a:extLst>
                <a:ext uri="{FF2B5EF4-FFF2-40B4-BE49-F238E27FC236}">
                  <a16:creationId xmlns:a16="http://schemas.microsoft.com/office/drawing/2014/main" id="{257BDDE4-D19B-46B9-8DB9-583EE1055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1866"/>
              <a:ext cx="134" cy="87"/>
            </a:xfrm>
            <a:custGeom>
              <a:avLst/>
              <a:gdLst>
                <a:gd name="T0" fmla="*/ 63 w 66"/>
                <a:gd name="T1" fmla="*/ 0 h 43"/>
                <a:gd name="T2" fmla="*/ 59 w 66"/>
                <a:gd name="T3" fmla="*/ 3 h 43"/>
                <a:gd name="T4" fmla="*/ 59 w 66"/>
                <a:gd name="T5" fmla="*/ 32 h 43"/>
                <a:gd name="T6" fmla="*/ 55 w 66"/>
                <a:gd name="T7" fmla="*/ 36 h 43"/>
                <a:gd name="T8" fmla="*/ 11 w 66"/>
                <a:gd name="T9" fmla="*/ 36 h 43"/>
                <a:gd name="T10" fmla="*/ 7 w 66"/>
                <a:gd name="T11" fmla="*/ 32 h 43"/>
                <a:gd name="T12" fmla="*/ 7 w 66"/>
                <a:gd name="T13" fmla="*/ 3 h 43"/>
                <a:gd name="T14" fmla="*/ 3 w 66"/>
                <a:gd name="T15" fmla="*/ 0 h 43"/>
                <a:gd name="T16" fmla="*/ 0 w 66"/>
                <a:gd name="T17" fmla="*/ 3 h 43"/>
                <a:gd name="T18" fmla="*/ 0 w 66"/>
                <a:gd name="T19" fmla="*/ 32 h 43"/>
                <a:gd name="T20" fmla="*/ 11 w 66"/>
                <a:gd name="T21" fmla="*/ 43 h 43"/>
                <a:gd name="T22" fmla="*/ 55 w 66"/>
                <a:gd name="T23" fmla="*/ 43 h 43"/>
                <a:gd name="T24" fmla="*/ 66 w 66"/>
                <a:gd name="T25" fmla="*/ 32 h 43"/>
                <a:gd name="T26" fmla="*/ 66 w 66"/>
                <a:gd name="T27" fmla="*/ 3 h 43"/>
                <a:gd name="T28" fmla="*/ 63 w 66"/>
                <a:gd name="T2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43">
                  <a:moveTo>
                    <a:pt x="63" y="0"/>
                  </a:moveTo>
                  <a:cubicBezTo>
                    <a:pt x="61" y="0"/>
                    <a:pt x="59" y="1"/>
                    <a:pt x="59" y="3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4"/>
                    <a:pt x="57" y="36"/>
                    <a:pt x="55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9" y="36"/>
                    <a:pt x="7" y="34"/>
                    <a:pt x="7" y="3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61" y="43"/>
                    <a:pt x="66" y="38"/>
                    <a:pt x="66" y="3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1"/>
                    <a:pt x="65" y="0"/>
                    <a:pt x="6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9" name="1">
              <a:extLst>
                <a:ext uri="{FF2B5EF4-FFF2-40B4-BE49-F238E27FC236}">
                  <a16:creationId xmlns:a16="http://schemas.microsoft.com/office/drawing/2014/main" id="{7DFA946B-9EF8-4A89-8C70-E0720B7F7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" y="1895"/>
              <a:ext cx="15" cy="28"/>
            </a:xfrm>
            <a:custGeom>
              <a:avLst/>
              <a:gdLst>
                <a:gd name="T0" fmla="*/ 7 w 7"/>
                <a:gd name="T1" fmla="*/ 10 h 14"/>
                <a:gd name="T2" fmla="*/ 7 w 7"/>
                <a:gd name="T3" fmla="*/ 4 h 14"/>
                <a:gd name="T4" fmla="*/ 3 w 7"/>
                <a:gd name="T5" fmla="*/ 0 h 14"/>
                <a:gd name="T6" fmla="*/ 0 w 7"/>
                <a:gd name="T7" fmla="*/ 4 h 14"/>
                <a:gd name="T8" fmla="*/ 0 w 7"/>
                <a:gd name="T9" fmla="*/ 10 h 14"/>
                <a:gd name="T10" fmla="*/ 3 w 7"/>
                <a:gd name="T11" fmla="*/ 14 h 14"/>
                <a:gd name="T12" fmla="*/ 7 w 7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4">
                  <a:moveTo>
                    <a:pt x="7" y="1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3" y="14"/>
                  </a:cubicBezTo>
                  <a:cubicBezTo>
                    <a:pt x="5" y="14"/>
                    <a:pt x="7" y="12"/>
                    <a:pt x="7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10" name="1">
              <a:extLst>
                <a:ext uri="{FF2B5EF4-FFF2-40B4-BE49-F238E27FC236}">
                  <a16:creationId xmlns:a16="http://schemas.microsoft.com/office/drawing/2014/main" id="{CA051BFF-3585-4B3B-AFC9-5564759C3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" y="1868"/>
              <a:ext cx="16" cy="55"/>
            </a:xfrm>
            <a:custGeom>
              <a:avLst/>
              <a:gdLst>
                <a:gd name="T0" fmla="*/ 8 w 8"/>
                <a:gd name="T1" fmla="*/ 23 h 27"/>
                <a:gd name="T2" fmla="*/ 8 w 8"/>
                <a:gd name="T3" fmla="*/ 3 h 27"/>
                <a:gd name="T4" fmla="*/ 4 w 8"/>
                <a:gd name="T5" fmla="*/ 0 h 27"/>
                <a:gd name="T6" fmla="*/ 0 w 8"/>
                <a:gd name="T7" fmla="*/ 3 h 27"/>
                <a:gd name="T8" fmla="*/ 0 w 8"/>
                <a:gd name="T9" fmla="*/ 23 h 27"/>
                <a:gd name="T10" fmla="*/ 4 w 8"/>
                <a:gd name="T11" fmla="*/ 27 h 27"/>
                <a:gd name="T12" fmla="*/ 8 w 8"/>
                <a:gd name="T13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7">
                  <a:moveTo>
                    <a:pt x="8" y="2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6" y="27"/>
                    <a:pt x="8" y="25"/>
                    <a:pt x="8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11" name="1">
              <a:extLst>
                <a:ext uri="{FF2B5EF4-FFF2-40B4-BE49-F238E27FC236}">
                  <a16:creationId xmlns:a16="http://schemas.microsoft.com/office/drawing/2014/main" id="{6BE21DFD-88A4-4FAE-B3E8-FFD73AEF0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1881"/>
              <a:ext cx="14" cy="42"/>
            </a:xfrm>
            <a:custGeom>
              <a:avLst/>
              <a:gdLst>
                <a:gd name="T0" fmla="*/ 7 w 7"/>
                <a:gd name="T1" fmla="*/ 17 h 21"/>
                <a:gd name="T2" fmla="*/ 7 w 7"/>
                <a:gd name="T3" fmla="*/ 4 h 21"/>
                <a:gd name="T4" fmla="*/ 4 w 7"/>
                <a:gd name="T5" fmla="*/ 0 h 21"/>
                <a:gd name="T6" fmla="*/ 0 w 7"/>
                <a:gd name="T7" fmla="*/ 4 h 21"/>
                <a:gd name="T8" fmla="*/ 0 w 7"/>
                <a:gd name="T9" fmla="*/ 17 h 21"/>
                <a:gd name="T10" fmla="*/ 4 w 7"/>
                <a:gd name="T11" fmla="*/ 21 h 21"/>
                <a:gd name="T12" fmla="*/ 7 w 7"/>
                <a:gd name="T1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1">
                  <a:moveTo>
                    <a:pt x="7" y="17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6" y="21"/>
                    <a:pt x="7" y="19"/>
                    <a:pt x="7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12" name="1">
              <a:extLst>
                <a:ext uri="{FF2B5EF4-FFF2-40B4-BE49-F238E27FC236}">
                  <a16:creationId xmlns:a16="http://schemas.microsoft.com/office/drawing/2014/main" id="{8B12C918-3401-4A10-A7A1-3568CA40E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" y="1965"/>
              <a:ext cx="77" cy="41"/>
            </a:xfrm>
            <a:custGeom>
              <a:avLst/>
              <a:gdLst>
                <a:gd name="T0" fmla="*/ 30 w 38"/>
                <a:gd name="T1" fmla="*/ 2 h 20"/>
                <a:gd name="T2" fmla="*/ 26 w 38"/>
                <a:gd name="T3" fmla="*/ 0 h 20"/>
                <a:gd name="T4" fmla="*/ 12 w 38"/>
                <a:gd name="T5" fmla="*/ 0 h 20"/>
                <a:gd name="T6" fmla="*/ 8 w 38"/>
                <a:gd name="T7" fmla="*/ 2 h 20"/>
                <a:gd name="T8" fmla="*/ 1 w 38"/>
                <a:gd name="T9" fmla="*/ 14 h 20"/>
                <a:gd name="T10" fmla="*/ 2 w 38"/>
                <a:gd name="T11" fmla="*/ 19 h 20"/>
                <a:gd name="T12" fmla="*/ 7 w 38"/>
                <a:gd name="T13" fmla="*/ 18 h 20"/>
                <a:gd name="T14" fmla="*/ 14 w 38"/>
                <a:gd name="T15" fmla="*/ 7 h 20"/>
                <a:gd name="T16" fmla="*/ 24 w 38"/>
                <a:gd name="T17" fmla="*/ 7 h 20"/>
                <a:gd name="T18" fmla="*/ 31 w 38"/>
                <a:gd name="T19" fmla="*/ 18 h 20"/>
                <a:gd name="T20" fmla="*/ 34 w 38"/>
                <a:gd name="T21" fmla="*/ 19 h 20"/>
                <a:gd name="T22" fmla="*/ 36 w 38"/>
                <a:gd name="T23" fmla="*/ 19 h 20"/>
                <a:gd name="T24" fmla="*/ 37 w 38"/>
                <a:gd name="T25" fmla="*/ 14 h 20"/>
                <a:gd name="T26" fmla="*/ 30 w 38"/>
                <a:gd name="T2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0">
                  <a:moveTo>
                    <a:pt x="30" y="2"/>
                  </a:moveTo>
                  <a:cubicBezTo>
                    <a:pt x="29" y="1"/>
                    <a:pt x="28" y="0"/>
                    <a:pt x="2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4" y="20"/>
                    <a:pt x="6" y="19"/>
                    <a:pt x="7" y="1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2" y="19"/>
                    <a:pt x="34" y="19"/>
                  </a:cubicBezTo>
                  <a:cubicBezTo>
                    <a:pt x="34" y="19"/>
                    <a:pt x="35" y="19"/>
                    <a:pt x="36" y="19"/>
                  </a:cubicBezTo>
                  <a:cubicBezTo>
                    <a:pt x="37" y="18"/>
                    <a:pt x="38" y="16"/>
                    <a:pt x="37" y="14"/>
                  </a:cubicBezTo>
                  <a:lnTo>
                    <a:pt x="3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3" name="1">
            <a:extLst>
              <a:ext uri="{FF2B5EF4-FFF2-40B4-BE49-F238E27FC236}">
                <a16:creationId xmlns:a16="http://schemas.microsoft.com/office/drawing/2014/main" id="{A4DB0829-5733-4C1A-A466-09C96B4C64BD}"/>
              </a:ext>
            </a:extLst>
          </p:cNvPr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1507069" y="3784709"/>
            <a:ext cx="368300" cy="364179"/>
            <a:chOff x="834" y="1832"/>
            <a:chExt cx="174" cy="172"/>
          </a:xfrm>
        </p:grpSpPr>
        <p:sp>
          <p:nvSpPr>
            <p:cNvPr id="14" name="1">
              <a:extLst>
                <a:ext uri="{FF2B5EF4-FFF2-40B4-BE49-F238E27FC236}">
                  <a16:creationId xmlns:a16="http://schemas.microsoft.com/office/drawing/2014/main" id="{E50C0218-27B2-4D5A-978E-71238CDEE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" y="1832"/>
              <a:ext cx="174" cy="172"/>
            </a:xfrm>
            <a:custGeom>
              <a:avLst/>
              <a:gdLst>
                <a:gd name="T0" fmla="*/ 83 w 86"/>
                <a:gd name="T1" fmla="*/ 33 h 85"/>
                <a:gd name="T2" fmla="*/ 75 w 86"/>
                <a:gd name="T3" fmla="*/ 28 h 85"/>
                <a:gd name="T4" fmla="*/ 77 w 86"/>
                <a:gd name="T5" fmla="*/ 17 h 85"/>
                <a:gd name="T6" fmla="*/ 65 w 86"/>
                <a:gd name="T7" fmla="*/ 8 h 85"/>
                <a:gd name="T8" fmla="*/ 55 w 86"/>
                <a:gd name="T9" fmla="*/ 10 h 85"/>
                <a:gd name="T10" fmla="*/ 49 w 86"/>
                <a:gd name="T11" fmla="*/ 0 h 85"/>
                <a:gd name="T12" fmla="*/ 34 w 86"/>
                <a:gd name="T13" fmla="*/ 3 h 85"/>
                <a:gd name="T14" fmla="*/ 28 w 86"/>
                <a:gd name="T15" fmla="*/ 11 h 85"/>
                <a:gd name="T16" fmla="*/ 18 w 86"/>
                <a:gd name="T17" fmla="*/ 8 h 85"/>
                <a:gd name="T18" fmla="*/ 8 w 86"/>
                <a:gd name="T19" fmla="*/ 21 h 85"/>
                <a:gd name="T20" fmla="*/ 10 w 86"/>
                <a:gd name="T21" fmla="*/ 31 h 85"/>
                <a:gd name="T22" fmla="*/ 1 w 86"/>
                <a:gd name="T23" fmla="*/ 36 h 85"/>
                <a:gd name="T24" fmla="*/ 1 w 86"/>
                <a:gd name="T25" fmla="*/ 49 h 85"/>
                <a:gd name="T26" fmla="*/ 10 w 86"/>
                <a:gd name="T27" fmla="*/ 54 h 85"/>
                <a:gd name="T28" fmla="*/ 8 w 86"/>
                <a:gd name="T29" fmla="*/ 64 h 85"/>
                <a:gd name="T30" fmla="*/ 18 w 86"/>
                <a:gd name="T31" fmla="*/ 77 h 85"/>
                <a:gd name="T32" fmla="*/ 28 w 86"/>
                <a:gd name="T33" fmla="*/ 74 h 85"/>
                <a:gd name="T34" fmla="*/ 34 w 86"/>
                <a:gd name="T35" fmla="*/ 82 h 85"/>
                <a:gd name="T36" fmla="*/ 43 w 86"/>
                <a:gd name="T37" fmla="*/ 85 h 85"/>
                <a:gd name="T38" fmla="*/ 52 w 86"/>
                <a:gd name="T39" fmla="*/ 82 h 85"/>
                <a:gd name="T40" fmla="*/ 58 w 86"/>
                <a:gd name="T41" fmla="*/ 74 h 85"/>
                <a:gd name="T42" fmla="*/ 68 w 86"/>
                <a:gd name="T43" fmla="*/ 77 h 85"/>
                <a:gd name="T44" fmla="*/ 78 w 86"/>
                <a:gd name="T45" fmla="*/ 64 h 85"/>
                <a:gd name="T46" fmla="*/ 76 w 86"/>
                <a:gd name="T47" fmla="*/ 54 h 85"/>
                <a:gd name="T48" fmla="*/ 85 w 86"/>
                <a:gd name="T49" fmla="*/ 49 h 85"/>
                <a:gd name="T50" fmla="*/ 85 w 86"/>
                <a:gd name="T51" fmla="*/ 36 h 85"/>
                <a:gd name="T52" fmla="*/ 72 w 86"/>
                <a:gd name="T53" fmla="*/ 48 h 85"/>
                <a:gd name="T54" fmla="*/ 67 w 86"/>
                <a:gd name="T55" fmla="*/ 56 h 85"/>
                <a:gd name="T56" fmla="*/ 70 w 86"/>
                <a:gd name="T57" fmla="*/ 65 h 85"/>
                <a:gd name="T58" fmla="*/ 60 w 86"/>
                <a:gd name="T59" fmla="*/ 67 h 85"/>
                <a:gd name="T60" fmla="*/ 51 w 86"/>
                <a:gd name="T61" fmla="*/ 69 h 85"/>
                <a:gd name="T62" fmla="*/ 46 w 86"/>
                <a:gd name="T63" fmla="*/ 78 h 85"/>
                <a:gd name="T64" fmla="*/ 38 w 86"/>
                <a:gd name="T65" fmla="*/ 72 h 85"/>
                <a:gd name="T66" fmla="*/ 30 w 86"/>
                <a:gd name="T67" fmla="*/ 67 h 85"/>
                <a:gd name="T68" fmla="*/ 20 w 86"/>
                <a:gd name="T69" fmla="*/ 70 h 85"/>
                <a:gd name="T70" fmla="*/ 19 w 86"/>
                <a:gd name="T71" fmla="*/ 59 h 85"/>
                <a:gd name="T72" fmla="*/ 16 w 86"/>
                <a:gd name="T73" fmla="*/ 51 h 85"/>
                <a:gd name="T74" fmla="*/ 8 w 86"/>
                <a:gd name="T75" fmla="*/ 46 h 85"/>
                <a:gd name="T76" fmla="*/ 8 w 86"/>
                <a:gd name="T77" fmla="*/ 39 h 85"/>
                <a:gd name="T78" fmla="*/ 16 w 86"/>
                <a:gd name="T79" fmla="*/ 35 h 85"/>
                <a:gd name="T80" fmla="*/ 19 w 86"/>
                <a:gd name="T81" fmla="*/ 26 h 85"/>
                <a:gd name="T82" fmla="*/ 20 w 86"/>
                <a:gd name="T83" fmla="*/ 15 h 85"/>
                <a:gd name="T84" fmla="*/ 30 w 86"/>
                <a:gd name="T85" fmla="*/ 18 h 85"/>
                <a:gd name="T86" fmla="*/ 38 w 86"/>
                <a:gd name="T87" fmla="*/ 14 h 85"/>
                <a:gd name="T88" fmla="*/ 46 w 86"/>
                <a:gd name="T89" fmla="*/ 7 h 85"/>
                <a:gd name="T90" fmla="*/ 51 w 86"/>
                <a:gd name="T91" fmla="*/ 16 h 85"/>
                <a:gd name="T92" fmla="*/ 60 w 86"/>
                <a:gd name="T93" fmla="*/ 18 h 85"/>
                <a:gd name="T94" fmla="*/ 70 w 86"/>
                <a:gd name="T95" fmla="*/ 20 h 85"/>
                <a:gd name="T96" fmla="*/ 67 w 86"/>
                <a:gd name="T97" fmla="*/ 29 h 85"/>
                <a:gd name="T98" fmla="*/ 72 w 86"/>
                <a:gd name="T99" fmla="*/ 37 h 85"/>
                <a:gd name="T100" fmla="*/ 78 w 86"/>
                <a:gd name="T101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" h="85">
                  <a:moveTo>
                    <a:pt x="85" y="36"/>
                  </a:moveTo>
                  <a:cubicBezTo>
                    <a:pt x="85" y="35"/>
                    <a:pt x="84" y="34"/>
                    <a:pt x="83" y="33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30"/>
                    <a:pt x="75" y="29"/>
                    <a:pt x="75" y="28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0"/>
                    <a:pt x="78" y="18"/>
                    <a:pt x="77" y="17"/>
                  </a:cubicBezTo>
                  <a:cubicBezTo>
                    <a:pt x="75" y="14"/>
                    <a:pt x="72" y="11"/>
                    <a:pt x="68" y="8"/>
                  </a:cubicBezTo>
                  <a:cubicBezTo>
                    <a:pt x="67" y="7"/>
                    <a:pt x="66" y="7"/>
                    <a:pt x="65" y="8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6" y="10"/>
                    <a:pt x="55" y="1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2"/>
                    <a:pt x="51" y="1"/>
                    <a:pt x="49" y="0"/>
                  </a:cubicBezTo>
                  <a:cubicBezTo>
                    <a:pt x="45" y="0"/>
                    <a:pt x="41" y="0"/>
                    <a:pt x="37" y="0"/>
                  </a:cubicBezTo>
                  <a:cubicBezTo>
                    <a:pt x="35" y="1"/>
                    <a:pt x="34" y="2"/>
                    <a:pt x="34" y="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7"/>
                    <a:pt x="19" y="7"/>
                    <a:pt x="18" y="8"/>
                  </a:cubicBezTo>
                  <a:cubicBezTo>
                    <a:pt x="14" y="11"/>
                    <a:pt x="11" y="14"/>
                    <a:pt x="9" y="17"/>
                  </a:cubicBezTo>
                  <a:cubicBezTo>
                    <a:pt x="8" y="18"/>
                    <a:pt x="8" y="20"/>
                    <a:pt x="8" y="21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0" y="30"/>
                    <a:pt x="10" y="3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1" y="35"/>
                    <a:pt x="1" y="36"/>
                  </a:cubicBezTo>
                  <a:cubicBezTo>
                    <a:pt x="0" y="39"/>
                    <a:pt x="0" y="41"/>
                    <a:pt x="0" y="43"/>
                  </a:cubicBezTo>
                  <a:cubicBezTo>
                    <a:pt x="0" y="45"/>
                    <a:pt x="0" y="47"/>
                    <a:pt x="1" y="49"/>
                  </a:cubicBezTo>
                  <a:cubicBezTo>
                    <a:pt x="1" y="50"/>
                    <a:pt x="2" y="52"/>
                    <a:pt x="3" y="52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6"/>
                    <a:pt x="11" y="57"/>
                    <a:pt x="11" y="58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7"/>
                    <a:pt x="9" y="68"/>
                  </a:cubicBezTo>
                  <a:cubicBezTo>
                    <a:pt x="11" y="71"/>
                    <a:pt x="14" y="74"/>
                    <a:pt x="18" y="77"/>
                  </a:cubicBezTo>
                  <a:cubicBezTo>
                    <a:pt x="19" y="78"/>
                    <a:pt x="20" y="78"/>
                    <a:pt x="22" y="77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5"/>
                    <a:pt x="30" y="75"/>
                    <a:pt x="31" y="76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4"/>
                    <a:pt x="35" y="85"/>
                    <a:pt x="37" y="85"/>
                  </a:cubicBezTo>
                  <a:cubicBezTo>
                    <a:pt x="39" y="85"/>
                    <a:pt x="41" y="85"/>
                    <a:pt x="43" y="85"/>
                  </a:cubicBezTo>
                  <a:cubicBezTo>
                    <a:pt x="45" y="85"/>
                    <a:pt x="47" y="85"/>
                    <a:pt x="49" y="85"/>
                  </a:cubicBezTo>
                  <a:cubicBezTo>
                    <a:pt x="51" y="85"/>
                    <a:pt x="52" y="84"/>
                    <a:pt x="52" y="82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6" y="75"/>
                    <a:pt x="57" y="75"/>
                    <a:pt x="58" y="74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6" y="78"/>
                    <a:pt x="67" y="78"/>
                    <a:pt x="68" y="77"/>
                  </a:cubicBezTo>
                  <a:cubicBezTo>
                    <a:pt x="72" y="74"/>
                    <a:pt x="75" y="71"/>
                    <a:pt x="77" y="68"/>
                  </a:cubicBezTo>
                  <a:cubicBezTo>
                    <a:pt x="78" y="67"/>
                    <a:pt x="78" y="65"/>
                    <a:pt x="78" y="64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57"/>
                    <a:pt x="76" y="56"/>
                    <a:pt x="76" y="54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84" y="52"/>
                    <a:pt x="85" y="50"/>
                    <a:pt x="85" y="49"/>
                  </a:cubicBezTo>
                  <a:cubicBezTo>
                    <a:pt x="86" y="47"/>
                    <a:pt x="86" y="45"/>
                    <a:pt x="86" y="43"/>
                  </a:cubicBezTo>
                  <a:cubicBezTo>
                    <a:pt x="86" y="41"/>
                    <a:pt x="86" y="39"/>
                    <a:pt x="85" y="36"/>
                  </a:cubicBezTo>
                  <a:moveTo>
                    <a:pt x="78" y="46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71" y="48"/>
                    <a:pt x="70" y="49"/>
                    <a:pt x="70" y="51"/>
                  </a:cubicBezTo>
                  <a:cubicBezTo>
                    <a:pt x="69" y="52"/>
                    <a:pt x="68" y="54"/>
                    <a:pt x="67" y="56"/>
                  </a:cubicBezTo>
                  <a:cubicBezTo>
                    <a:pt x="67" y="57"/>
                    <a:pt x="67" y="58"/>
                    <a:pt x="67" y="59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69" y="67"/>
                    <a:pt x="67" y="68"/>
                    <a:pt x="66" y="70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59" y="66"/>
                    <a:pt x="57" y="66"/>
                    <a:pt x="56" y="67"/>
                  </a:cubicBezTo>
                  <a:cubicBezTo>
                    <a:pt x="55" y="68"/>
                    <a:pt x="53" y="69"/>
                    <a:pt x="51" y="69"/>
                  </a:cubicBezTo>
                  <a:cubicBezTo>
                    <a:pt x="50" y="70"/>
                    <a:pt x="49" y="70"/>
                    <a:pt x="48" y="7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8"/>
                    <a:pt x="42" y="78"/>
                    <a:pt x="40" y="78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7" y="70"/>
                    <a:pt x="36" y="70"/>
                    <a:pt x="35" y="69"/>
                  </a:cubicBezTo>
                  <a:cubicBezTo>
                    <a:pt x="33" y="69"/>
                    <a:pt x="31" y="68"/>
                    <a:pt x="30" y="67"/>
                  </a:cubicBezTo>
                  <a:cubicBezTo>
                    <a:pt x="29" y="66"/>
                    <a:pt x="27" y="66"/>
                    <a:pt x="26" y="67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9" y="68"/>
                    <a:pt x="17" y="67"/>
                    <a:pt x="16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8"/>
                    <a:pt x="19" y="57"/>
                    <a:pt x="19" y="56"/>
                  </a:cubicBezTo>
                  <a:cubicBezTo>
                    <a:pt x="18" y="54"/>
                    <a:pt x="17" y="52"/>
                    <a:pt x="16" y="51"/>
                  </a:cubicBezTo>
                  <a:cubicBezTo>
                    <a:pt x="16" y="49"/>
                    <a:pt x="15" y="48"/>
                    <a:pt x="14" y="4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4"/>
                    <a:pt x="8" y="43"/>
                  </a:cubicBezTo>
                  <a:cubicBezTo>
                    <a:pt x="8" y="42"/>
                    <a:pt x="8" y="41"/>
                    <a:pt x="8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7"/>
                    <a:pt x="16" y="36"/>
                    <a:pt x="16" y="35"/>
                  </a:cubicBezTo>
                  <a:cubicBezTo>
                    <a:pt x="17" y="33"/>
                    <a:pt x="18" y="31"/>
                    <a:pt x="19" y="29"/>
                  </a:cubicBezTo>
                  <a:cubicBezTo>
                    <a:pt x="19" y="28"/>
                    <a:pt x="19" y="27"/>
                    <a:pt x="19" y="26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18"/>
                    <a:pt x="19" y="17"/>
                    <a:pt x="20" y="15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9"/>
                    <a:pt x="29" y="19"/>
                    <a:pt x="30" y="18"/>
                  </a:cubicBezTo>
                  <a:cubicBezTo>
                    <a:pt x="31" y="17"/>
                    <a:pt x="33" y="17"/>
                    <a:pt x="35" y="16"/>
                  </a:cubicBezTo>
                  <a:cubicBezTo>
                    <a:pt x="36" y="16"/>
                    <a:pt x="37" y="15"/>
                    <a:pt x="38" y="1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7"/>
                    <a:pt x="46" y="7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5"/>
                    <a:pt x="50" y="16"/>
                    <a:pt x="51" y="16"/>
                  </a:cubicBezTo>
                  <a:cubicBezTo>
                    <a:pt x="53" y="17"/>
                    <a:pt x="55" y="17"/>
                    <a:pt x="56" y="18"/>
                  </a:cubicBezTo>
                  <a:cubicBezTo>
                    <a:pt x="57" y="19"/>
                    <a:pt x="59" y="19"/>
                    <a:pt x="60" y="18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7" y="17"/>
                    <a:pt x="69" y="18"/>
                    <a:pt x="70" y="20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7"/>
                    <a:pt x="67" y="28"/>
                    <a:pt x="67" y="29"/>
                  </a:cubicBezTo>
                  <a:cubicBezTo>
                    <a:pt x="68" y="31"/>
                    <a:pt x="69" y="33"/>
                    <a:pt x="70" y="35"/>
                  </a:cubicBezTo>
                  <a:cubicBezTo>
                    <a:pt x="70" y="36"/>
                    <a:pt x="71" y="37"/>
                    <a:pt x="72" y="37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1"/>
                    <a:pt x="78" y="42"/>
                    <a:pt x="78" y="43"/>
                  </a:cubicBezTo>
                  <a:cubicBezTo>
                    <a:pt x="78" y="44"/>
                    <a:pt x="78" y="45"/>
                    <a:pt x="78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sp>
          <p:nvSpPr>
            <p:cNvPr id="15" name="1">
              <a:extLst>
                <a:ext uri="{FF2B5EF4-FFF2-40B4-BE49-F238E27FC236}">
                  <a16:creationId xmlns:a16="http://schemas.microsoft.com/office/drawing/2014/main" id="{53864CCF-2D66-45AE-BDFB-0523682C5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" y="1883"/>
              <a:ext cx="69" cy="68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26 h 34"/>
                <a:gd name="T12" fmla="*/ 7 w 34"/>
                <a:gd name="T13" fmla="*/ 17 h 34"/>
                <a:gd name="T14" fmla="*/ 17 w 34"/>
                <a:gd name="T15" fmla="*/ 7 h 34"/>
                <a:gd name="T16" fmla="*/ 27 w 34"/>
                <a:gd name="T17" fmla="*/ 17 h 34"/>
                <a:gd name="T18" fmla="*/ 17 w 34"/>
                <a:gd name="T19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moveTo>
                    <a:pt x="17" y="26"/>
                  </a:moveTo>
                  <a:cubicBezTo>
                    <a:pt x="12" y="26"/>
                    <a:pt x="7" y="22"/>
                    <a:pt x="7" y="17"/>
                  </a:cubicBezTo>
                  <a:cubicBezTo>
                    <a:pt x="7" y="11"/>
                    <a:pt x="12" y="7"/>
                    <a:pt x="17" y="7"/>
                  </a:cubicBezTo>
                  <a:cubicBezTo>
                    <a:pt x="22" y="7"/>
                    <a:pt x="27" y="11"/>
                    <a:pt x="27" y="17"/>
                  </a:cubicBezTo>
                  <a:cubicBezTo>
                    <a:pt x="27" y="22"/>
                    <a:pt x="22" y="26"/>
                    <a:pt x="1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</p:grpSp>
      <p:sp>
        <p:nvSpPr>
          <p:cNvPr id="16" name="PA_任意多边形 56">
            <a:extLst>
              <a:ext uri="{FF2B5EF4-FFF2-40B4-BE49-F238E27FC236}">
                <a16:creationId xmlns:a16="http://schemas.microsoft.com/office/drawing/2014/main" id="{3FCC5EDD-1F26-4150-A0B5-0D60C4F2B543}"/>
              </a:ext>
            </a:extLst>
          </p:cNvPr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3105153" y="3839761"/>
            <a:ext cx="368300" cy="254079"/>
          </a:xfrm>
          <a:custGeom>
            <a:avLst/>
            <a:gdLst>
              <a:gd name="T0" fmla="*/ 82 w 86"/>
              <a:gd name="T1" fmla="*/ 7 h 59"/>
              <a:gd name="T2" fmla="*/ 74 w 86"/>
              <a:gd name="T3" fmla="*/ 4 h 59"/>
              <a:gd name="T4" fmla="*/ 66 w 86"/>
              <a:gd name="T5" fmla="*/ 7 h 59"/>
              <a:gd name="T6" fmla="*/ 63 w 86"/>
              <a:gd name="T7" fmla="*/ 15 h 59"/>
              <a:gd name="T8" fmla="*/ 64 w 86"/>
              <a:gd name="T9" fmla="*/ 20 h 59"/>
              <a:gd name="T10" fmla="*/ 50 w 86"/>
              <a:gd name="T11" fmla="*/ 32 h 59"/>
              <a:gd name="T12" fmla="*/ 42 w 86"/>
              <a:gd name="T13" fmla="*/ 30 h 59"/>
              <a:gd name="T14" fmla="*/ 35 w 86"/>
              <a:gd name="T15" fmla="*/ 32 h 59"/>
              <a:gd name="T16" fmla="*/ 25 w 86"/>
              <a:gd name="T17" fmla="*/ 20 h 59"/>
              <a:gd name="T18" fmla="*/ 23 w 86"/>
              <a:gd name="T19" fmla="*/ 4 h 59"/>
              <a:gd name="T20" fmla="*/ 14 w 86"/>
              <a:gd name="T21" fmla="*/ 0 h 59"/>
              <a:gd name="T22" fmla="*/ 4 w 86"/>
              <a:gd name="T23" fmla="*/ 4 h 59"/>
              <a:gd name="T24" fmla="*/ 0 w 86"/>
              <a:gd name="T25" fmla="*/ 14 h 59"/>
              <a:gd name="T26" fmla="*/ 4 w 86"/>
              <a:gd name="T27" fmla="*/ 23 h 59"/>
              <a:gd name="T28" fmla="*/ 14 w 86"/>
              <a:gd name="T29" fmla="*/ 27 h 59"/>
              <a:gd name="T30" fmla="*/ 20 w 86"/>
              <a:gd name="T31" fmla="*/ 25 h 59"/>
              <a:gd name="T32" fmla="*/ 30 w 86"/>
              <a:gd name="T33" fmla="*/ 37 h 59"/>
              <a:gd name="T34" fmla="*/ 32 w 86"/>
              <a:gd name="T35" fmla="*/ 55 h 59"/>
              <a:gd name="T36" fmla="*/ 42 w 86"/>
              <a:gd name="T37" fmla="*/ 59 h 59"/>
              <a:gd name="T38" fmla="*/ 52 w 86"/>
              <a:gd name="T39" fmla="*/ 55 h 59"/>
              <a:gd name="T40" fmla="*/ 55 w 86"/>
              <a:gd name="T41" fmla="*/ 38 h 59"/>
              <a:gd name="T42" fmla="*/ 69 w 86"/>
              <a:gd name="T43" fmla="*/ 25 h 59"/>
              <a:gd name="T44" fmla="*/ 74 w 86"/>
              <a:gd name="T45" fmla="*/ 27 h 59"/>
              <a:gd name="T46" fmla="*/ 82 w 86"/>
              <a:gd name="T47" fmla="*/ 23 h 59"/>
              <a:gd name="T48" fmla="*/ 86 w 86"/>
              <a:gd name="T49" fmla="*/ 15 h 59"/>
              <a:gd name="T50" fmla="*/ 82 w 86"/>
              <a:gd name="T51" fmla="*/ 7 h 59"/>
              <a:gd name="T52" fmla="*/ 9 w 86"/>
              <a:gd name="T53" fmla="*/ 18 h 59"/>
              <a:gd name="T54" fmla="*/ 8 w 86"/>
              <a:gd name="T55" fmla="*/ 14 h 59"/>
              <a:gd name="T56" fmla="*/ 9 w 86"/>
              <a:gd name="T57" fmla="*/ 9 h 59"/>
              <a:gd name="T58" fmla="*/ 14 w 86"/>
              <a:gd name="T59" fmla="*/ 8 h 59"/>
              <a:gd name="T60" fmla="*/ 18 w 86"/>
              <a:gd name="T61" fmla="*/ 9 h 59"/>
              <a:gd name="T62" fmla="*/ 18 w 86"/>
              <a:gd name="T63" fmla="*/ 18 h 59"/>
              <a:gd name="T64" fmla="*/ 9 w 86"/>
              <a:gd name="T65" fmla="*/ 18 h 59"/>
              <a:gd name="T66" fmla="*/ 77 w 86"/>
              <a:gd name="T67" fmla="*/ 18 h 59"/>
              <a:gd name="T68" fmla="*/ 71 w 86"/>
              <a:gd name="T69" fmla="*/ 18 h 59"/>
              <a:gd name="T70" fmla="*/ 70 w 86"/>
              <a:gd name="T71" fmla="*/ 15 h 59"/>
              <a:gd name="T72" fmla="*/ 71 w 86"/>
              <a:gd name="T73" fmla="*/ 12 h 59"/>
              <a:gd name="T74" fmla="*/ 74 w 86"/>
              <a:gd name="T75" fmla="*/ 11 h 59"/>
              <a:gd name="T76" fmla="*/ 77 w 86"/>
              <a:gd name="T77" fmla="*/ 12 h 59"/>
              <a:gd name="T78" fmla="*/ 78 w 86"/>
              <a:gd name="T79" fmla="*/ 15 h 59"/>
              <a:gd name="T80" fmla="*/ 77 w 86"/>
              <a:gd name="T81" fmla="*/ 1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6" h="59">
                <a:moveTo>
                  <a:pt x="82" y="7"/>
                </a:moveTo>
                <a:cubicBezTo>
                  <a:pt x="80" y="5"/>
                  <a:pt x="77" y="4"/>
                  <a:pt x="74" y="4"/>
                </a:cubicBezTo>
                <a:cubicBezTo>
                  <a:pt x="71" y="4"/>
                  <a:pt x="68" y="5"/>
                  <a:pt x="66" y="7"/>
                </a:cubicBezTo>
                <a:cubicBezTo>
                  <a:pt x="64" y="9"/>
                  <a:pt x="63" y="12"/>
                  <a:pt x="63" y="15"/>
                </a:cubicBezTo>
                <a:cubicBezTo>
                  <a:pt x="63" y="17"/>
                  <a:pt x="63" y="18"/>
                  <a:pt x="64" y="20"/>
                </a:cubicBezTo>
                <a:cubicBezTo>
                  <a:pt x="50" y="32"/>
                  <a:pt x="50" y="32"/>
                  <a:pt x="50" y="32"/>
                </a:cubicBezTo>
                <a:cubicBezTo>
                  <a:pt x="47" y="31"/>
                  <a:pt x="45" y="30"/>
                  <a:pt x="42" y="30"/>
                </a:cubicBezTo>
                <a:cubicBezTo>
                  <a:pt x="40" y="30"/>
                  <a:pt x="37" y="31"/>
                  <a:pt x="35" y="32"/>
                </a:cubicBezTo>
                <a:cubicBezTo>
                  <a:pt x="25" y="20"/>
                  <a:pt x="25" y="20"/>
                  <a:pt x="25" y="20"/>
                </a:cubicBezTo>
                <a:cubicBezTo>
                  <a:pt x="28" y="15"/>
                  <a:pt x="27" y="8"/>
                  <a:pt x="23" y="4"/>
                </a:cubicBezTo>
                <a:cubicBezTo>
                  <a:pt x="21" y="2"/>
                  <a:pt x="17" y="0"/>
                  <a:pt x="14" y="0"/>
                </a:cubicBezTo>
                <a:cubicBezTo>
                  <a:pt x="10" y="0"/>
                  <a:pt x="7" y="2"/>
                  <a:pt x="4" y="4"/>
                </a:cubicBezTo>
                <a:cubicBezTo>
                  <a:pt x="2" y="7"/>
                  <a:pt x="0" y="10"/>
                  <a:pt x="0" y="14"/>
                </a:cubicBezTo>
                <a:cubicBezTo>
                  <a:pt x="0" y="17"/>
                  <a:pt x="2" y="20"/>
                  <a:pt x="4" y="23"/>
                </a:cubicBezTo>
                <a:cubicBezTo>
                  <a:pt x="7" y="25"/>
                  <a:pt x="10" y="27"/>
                  <a:pt x="14" y="27"/>
                </a:cubicBezTo>
                <a:cubicBezTo>
                  <a:pt x="16" y="27"/>
                  <a:pt x="18" y="26"/>
                  <a:pt x="20" y="25"/>
                </a:cubicBezTo>
                <a:cubicBezTo>
                  <a:pt x="30" y="37"/>
                  <a:pt x="30" y="37"/>
                  <a:pt x="30" y="37"/>
                </a:cubicBezTo>
                <a:cubicBezTo>
                  <a:pt x="27" y="43"/>
                  <a:pt x="27" y="50"/>
                  <a:pt x="32" y="55"/>
                </a:cubicBezTo>
                <a:cubicBezTo>
                  <a:pt x="35" y="58"/>
                  <a:pt x="38" y="59"/>
                  <a:pt x="42" y="59"/>
                </a:cubicBezTo>
                <a:cubicBezTo>
                  <a:pt x="46" y="59"/>
                  <a:pt x="50" y="58"/>
                  <a:pt x="52" y="55"/>
                </a:cubicBezTo>
                <a:cubicBezTo>
                  <a:pt x="57" y="50"/>
                  <a:pt x="58" y="43"/>
                  <a:pt x="55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71" y="26"/>
                  <a:pt x="72" y="27"/>
                  <a:pt x="74" y="27"/>
                </a:cubicBezTo>
                <a:cubicBezTo>
                  <a:pt x="77" y="27"/>
                  <a:pt x="80" y="25"/>
                  <a:pt x="82" y="23"/>
                </a:cubicBezTo>
                <a:cubicBezTo>
                  <a:pt x="85" y="21"/>
                  <a:pt x="86" y="18"/>
                  <a:pt x="86" y="15"/>
                </a:cubicBezTo>
                <a:cubicBezTo>
                  <a:pt x="86" y="12"/>
                  <a:pt x="85" y="9"/>
                  <a:pt x="82" y="7"/>
                </a:cubicBezTo>
                <a:moveTo>
                  <a:pt x="9" y="18"/>
                </a:moveTo>
                <a:cubicBezTo>
                  <a:pt x="8" y="17"/>
                  <a:pt x="8" y="15"/>
                  <a:pt x="8" y="14"/>
                </a:cubicBezTo>
                <a:cubicBezTo>
                  <a:pt x="8" y="12"/>
                  <a:pt x="8" y="10"/>
                  <a:pt x="9" y="9"/>
                </a:cubicBezTo>
                <a:cubicBezTo>
                  <a:pt x="11" y="8"/>
                  <a:pt x="12" y="8"/>
                  <a:pt x="14" y="8"/>
                </a:cubicBezTo>
                <a:cubicBezTo>
                  <a:pt x="15" y="8"/>
                  <a:pt x="17" y="8"/>
                  <a:pt x="18" y="9"/>
                </a:cubicBezTo>
                <a:cubicBezTo>
                  <a:pt x="20" y="12"/>
                  <a:pt x="20" y="15"/>
                  <a:pt x="18" y="18"/>
                </a:cubicBezTo>
                <a:cubicBezTo>
                  <a:pt x="16" y="20"/>
                  <a:pt x="12" y="20"/>
                  <a:pt x="9" y="18"/>
                </a:cubicBezTo>
                <a:moveTo>
                  <a:pt x="77" y="18"/>
                </a:moveTo>
                <a:cubicBezTo>
                  <a:pt x="76" y="20"/>
                  <a:pt x="73" y="20"/>
                  <a:pt x="71" y="18"/>
                </a:cubicBezTo>
                <a:cubicBezTo>
                  <a:pt x="71" y="17"/>
                  <a:pt x="70" y="16"/>
                  <a:pt x="70" y="15"/>
                </a:cubicBezTo>
                <a:cubicBezTo>
                  <a:pt x="70" y="14"/>
                  <a:pt x="71" y="13"/>
                  <a:pt x="71" y="12"/>
                </a:cubicBezTo>
                <a:cubicBezTo>
                  <a:pt x="72" y="11"/>
                  <a:pt x="73" y="11"/>
                  <a:pt x="74" y="11"/>
                </a:cubicBezTo>
                <a:cubicBezTo>
                  <a:pt x="75" y="11"/>
                  <a:pt x="76" y="11"/>
                  <a:pt x="77" y="12"/>
                </a:cubicBezTo>
                <a:cubicBezTo>
                  <a:pt x="78" y="13"/>
                  <a:pt x="78" y="14"/>
                  <a:pt x="78" y="15"/>
                </a:cubicBezTo>
                <a:cubicBezTo>
                  <a:pt x="78" y="16"/>
                  <a:pt x="78" y="17"/>
                  <a:pt x="77" y="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7" name="1">
            <a:extLst>
              <a:ext uri="{FF2B5EF4-FFF2-40B4-BE49-F238E27FC236}">
                <a16:creationId xmlns:a16="http://schemas.microsoft.com/office/drawing/2014/main" id="{3B38AB39-D14A-4600-8EEA-B08BEE2605D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32417" y="4294984"/>
            <a:ext cx="1151467" cy="18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rPr>
              <a:t>VUE</a:t>
            </a:r>
            <a:endParaRPr kumimoji="0" lang="zh-CN" altLang="zh-CN" sz="10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1CE0F047-8F38-4FB4-A56D-834DA26A5FB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728384" y="4294984"/>
            <a:ext cx="1151467" cy="18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rPr>
              <a:t>JDBC</a:t>
            </a:r>
            <a:endParaRPr kumimoji="0" lang="zh-CN" altLang="zh-CN" sz="10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9" name="1">
            <a:extLst>
              <a:ext uri="{FF2B5EF4-FFF2-40B4-BE49-F238E27FC236}">
                <a16:creationId xmlns:a16="http://schemas.microsoft.com/office/drawing/2014/main" id="{D302BCDC-29C3-4A47-9F7E-E3E6B1D8CB9D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34933" y="4294984"/>
            <a:ext cx="1151467" cy="18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rPr>
              <a:t>Servlet</a:t>
            </a:r>
            <a:endParaRPr kumimoji="0" lang="zh-CN" altLang="zh-CN" sz="10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20" name="PA_任意多边形 63">
            <a:extLst>
              <a:ext uri="{FF2B5EF4-FFF2-40B4-BE49-F238E27FC236}">
                <a16:creationId xmlns:a16="http://schemas.microsoft.com/office/drawing/2014/main" id="{9D68F2AF-D5B2-4B3E-806E-9A68294CB288}"/>
              </a:ext>
            </a:extLst>
          </p:cNvPr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35051" y="5501858"/>
            <a:ext cx="234949" cy="215967"/>
          </a:xfrm>
          <a:custGeom>
            <a:avLst/>
            <a:gdLst>
              <a:gd name="T0" fmla="*/ 44 w 168"/>
              <a:gd name="T1" fmla="*/ 73 h 154"/>
              <a:gd name="T2" fmla="*/ 16 w 168"/>
              <a:gd name="T3" fmla="*/ 73 h 154"/>
              <a:gd name="T4" fmla="*/ 20 w 168"/>
              <a:gd name="T5" fmla="*/ 64 h 154"/>
              <a:gd name="T6" fmla="*/ 40 w 168"/>
              <a:gd name="T7" fmla="*/ 57 h 154"/>
              <a:gd name="T8" fmla="*/ 20 w 168"/>
              <a:gd name="T9" fmla="*/ 64 h 154"/>
              <a:gd name="T10" fmla="*/ 120 w 168"/>
              <a:gd name="T11" fmla="*/ 18 h 154"/>
              <a:gd name="T12" fmla="*/ 54 w 168"/>
              <a:gd name="T13" fmla="*/ 0 h 154"/>
              <a:gd name="T14" fmla="*/ 6 w 168"/>
              <a:gd name="T15" fmla="*/ 18 h 154"/>
              <a:gd name="T16" fmla="*/ 6 w 168"/>
              <a:gd name="T17" fmla="*/ 146 h 154"/>
              <a:gd name="T18" fmla="*/ 54 w 168"/>
              <a:gd name="T19" fmla="*/ 154 h 154"/>
              <a:gd name="T20" fmla="*/ 120 w 168"/>
              <a:gd name="T21" fmla="*/ 146 h 154"/>
              <a:gd name="T22" fmla="*/ 168 w 168"/>
              <a:gd name="T23" fmla="*/ 24 h 154"/>
              <a:gd name="T24" fmla="*/ 48 w 168"/>
              <a:gd name="T25" fmla="*/ 134 h 154"/>
              <a:gd name="T26" fmla="*/ 48 w 168"/>
              <a:gd name="T27" fmla="*/ 30 h 154"/>
              <a:gd name="T28" fmla="*/ 108 w 168"/>
              <a:gd name="T29" fmla="*/ 142 h 154"/>
              <a:gd name="T30" fmla="*/ 108 w 168"/>
              <a:gd name="T31" fmla="*/ 12 h 154"/>
              <a:gd name="T32" fmla="*/ 156 w 168"/>
              <a:gd name="T33" fmla="*/ 134 h 154"/>
              <a:gd name="T34" fmla="*/ 156 w 168"/>
              <a:gd name="T35" fmla="*/ 30 h 154"/>
              <a:gd name="T36" fmla="*/ 20 w 168"/>
              <a:gd name="T37" fmla="*/ 51 h 154"/>
              <a:gd name="T38" fmla="*/ 40 w 168"/>
              <a:gd name="T39" fmla="*/ 44 h 154"/>
              <a:gd name="T40" fmla="*/ 20 w 168"/>
              <a:gd name="T41" fmla="*/ 51 h 154"/>
              <a:gd name="T42" fmla="*/ 30 w 168"/>
              <a:gd name="T43" fmla="*/ 101 h 154"/>
              <a:gd name="T44" fmla="*/ 20 w 168"/>
              <a:gd name="T45" fmla="*/ 123 h 154"/>
              <a:gd name="T46" fmla="*/ 39 w 168"/>
              <a:gd name="T47" fmla="*/ 123 h 154"/>
              <a:gd name="T48" fmla="*/ 39 w 168"/>
              <a:gd name="T49" fmla="*/ 104 h 154"/>
              <a:gd name="T50" fmla="*/ 30 w 168"/>
              <a:gd name="T51" fmla="*/ 120 h 154"/>
              <a:gd name="T52" fmla="*/ 24 w 168"/>
              <a:gd name="T53" fmla="*/ 114 h 154"/>
              <a:gd name="T54" fmla="*/ 30 w 168"/>
              <a:gd name="T55" fmla="*/ 108 h 154"/>
              <a:gd name="T56" fmla="*/ 36 w 168"/>
              <a:gd name="T57" fmla="*/ 114 h 154"/>
              <a:gd name="T58" fmla="*/ 128 w 168"/>
              <a:gd name="T59" fmla="*/ 64 h 154"/>
              <a:gd name="T60" fmla="*/ 148 w 168"/>
              <a:gd name="T61" fmla="*/ 57 h 154"/>
              <a:gd name="T62" fmla="*/ 128 w 168"/>
              <a:gd name="T63" fmla="*/ 64 h 154"/>
              <a:gd name="T64" fmla="*/ 148 w 168"/>
              <a:gd name="T65" fmla="*/ 77 h 154"/>
              <a:gd name="T66" fmla="*/ 128 w 168"/>
              <a:gd name="T67" fmla="*/ 70 h 154"/>
              <a:gd name="T68" fmla="*/ 128 w 168"/>
              <a:gd name="T69" fmla="*/ 51 h 154"/>
              <a:gd name="T70" fmla="*/ 152 w 168"/>
              <a:gd name="T71" fmla="*/ 47 h 154"/>
              <a:gd name="T72" fmla="*/ 124 w 168"/>
              <a:gd name="T73" fmla="*/ 47 h 154"/>
              <a:gd name="T74" fmla="*/ 71 w 168"/>
              <a:gd name="T75" fmla="*/ 70 h 154"/>
              <a:gd name="T76" fmla="*/ 97 w 168"/>
              <a:gd name="T77" fmla="*/ 63 h 154"/>
              <a:gd name="T78" fmla="*/ 71 w 168"/>
              <a:gd name="T79" fmla="*/ 70 h 154"/>
              <a:gd name="T80" fmla="*/ 138 w 168"/>
              <a:gd name="T81" fmla="*/ 101 h 154"/>
              <a:gd name="T82" fmla="*/ 128 w 168"/>
              <a:gd name="T83" fmla="*/ 123 h 154"/>
              <a:gd name="T84" fmla="*/ 147 w 168"/>
              <a:gd name="T85" fmla="*/ 123 h 154"/>
              <a:gd name="T86" fmla="*/ 147 w 168"/>
              <a:gd name="T87" fmla="*/ 104 h 154"/>
              <a:gd name="T88" fmla="*/ 138 w 168"/>
              <a:gd name="T89" fmla="*/ 120 h 154"/>
              <a:gd name="T90" fmla="*/ 132 w 168"/>
              <a:gd name="T91" fmla="*/ 114 h 154"/>
              <a:gd name="T92" fmla="*/ 138 w 168"/>
              <a:gd name="T93" fmla="*/ 108 h 154"/>
              <a:gd name="T94" fmla="*/ 144 w 168"/>
              <a:gd name="T95" fmla="*/ 114 h 154"/>
              <a:gd name="T96" fmla="*/ 71 w 168"/>
              <a:gd name="T97" fmla="*/ 38 h 154"/>
              <a:gd name="T98" fmla="*/ 97 w 168"/>
              <a:gd name="T99" fmla="*/ 31 h 154"/>
              <a:gd name="T100" fmla="*/ 71 w 168"/>
              <a:gd name="T101" fmla="*/ 38 h 154"/>
              <a:gd name="T102" fmla="*/ 97 w 168"/>
              <a:gd name="T103" fmla="*/ 54 h 154"/>
              <a:gd name="T104" fmla="*/ 71 w 168"/>
              <a:gd name="T105" fmla="*/ 47 h 154"/>
              <a:gd name="T106" fmla="*/ 95 w 168"/>
              <a:gd name="T107" fmla="*/ 106 h 154"/>
              <a:gd name="T108" fmla="*/ 84 w 168"/>
              <a:gd name="T109" fmla="*/ 101 h 154"/>
              <a:gd name="T110" fmla="*/ 68 w 168"/>
              <a:gd name="T111" fmla="*/ 116 h 154"/>
              <a:gd name="T112" fmla="*/ 95 w 168"/>
              <a:gd name="T113" fmla="*/ 127 h 154"/>
              <a:gd name="T114" fmla="*/ 95 w 168"/>
              <a:gd name="T115" fmla="*/ 106 h 154"/>
              <a:gd name="T116" fmla="*/ 84 w 168"/>
              <a:gd name="T117" fmla="*/ 125 h 154"/>
              <a:gd name="T118" fmla="*/ 78 w 168"/>
              <a:gd name="T119" fmla="*/ 122 h 154"/>
              <a:gd name="T120" fmla="*/ 78 w 168"/>
              <a:gd name="T121" fmla="*/ 110 h 154"/>
              <a:gd name="T122" fmla="*/ 90 w 168"/>
              <a:gd name="T123" fmla="*/ 11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8" h="154">
                <a:moveTo>
                  <a:pt x="20" y="77"/>
                </a:moveTo>
                <a:cubicBezTo>
                  <a:pt x="40" y="77"/>
                  <a:pt x="40" y="77"/>
                  <a:pt x="40" y="77"/>
                </a:cubicBezTo>
                <a:cubicBezTo>
                  <a:pt x="42" y="77"/>
                  <a:pt x="44" y="75"/>
                  <a:pt x="44" y="73"/>
                </a:cubicBezTo>
                <a:cubicBezTo>
                  <a:pt x="44" y="71"/>
                  <a:pt x="42" y="70"/>
                  <a:pt x="40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18" y="70"/>
                  <a:pt x="16" y="71"/>
                  <a:pt x="16" y="73"/>
                </a:cubicBezTo>
                <a:cubicBezTo>
                  <a:pt x="16" y="75"/>
                  <a:pt x="18" y="77"/>
                  <a:pt x="20" y="77"/>
                </a:cubicBezTo>
                <a:close/>
                <a:moveTo>
                  <a:pt x="20" y="64"/>
                </a:moveTo>
                <a:cubicBezTo>
                  <a:pt x="20" y="64"/>
                  <a:pt x="20" y="64"/>
                  <a:pt x="20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2" y="64"/>
                  <a:pt x="44" y="62"/>
                  <a:pt x="44" y="60"/>
                </a:cubicBezTo>
                <a:cubicBezTo>
                  <a:pt x="44" y="58"/>
                  <a:pt x="42" y="57"/>
                  <a:pt x="4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8" y="57"/>
                  <a:pt x="16" y="58"/>
                  <a:pt x="16" y="60"/>
                </a:cubicBezTo>
                <a:cubicBezTo>
                  <a:pt x="16" y="62"/>
                  <a:pt x="18" y="64"/>
                  <a:pt x="20" y="64"/>
                </a:cubicBezTo>
                <a:close/>
                <a:moveTo>
                  <a:pt x="162" y="18"/>
                </a:moveTo>
                <a:cubicBezTo>
                  <a:pt x="162" y="18"/>
                  <a:pt x="162" y="18"/>
                  <a:pt x="162" y="18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17" y="0"/>
                  <a:pt x="11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0"/>
                  <a:pt x="48" y="3"/>
                  <a:pt x="48" y="6"/>
                </a:cubicBezTo>
                <a:cubicBezTo>
                  <a:pt x="48" y="18"/>
                  <a:pt x="48" y="18"/>
                  <a:pt x="48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2" y="18"/>
                  <a:pt x="0" y="21"/>
                  <a:pt x="0" y="2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3"/>
                  <a:pt x="2" y="146"/>
                  <a:pt x="6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151"/>
                  <a:pt x="51" y="154"/>
                  <a:pt x="54" y="154"/>
                </a:cubicBezTo>
                <a:cubicBezTo>
                  <a:pt x="114" y="154"/>
                  <a:pt x="114" y="154"/>
                  <a:pt x="114" y="154"/>
                </a:cubicBezTo>
                <a:cubicBezTo>
                  <a:pt x="117" y="154"/>
                  <a:pt x="120" y="151"/>
                  <a:pt x="120" y="148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5" y="146"/>
                  <a:pt x="168" y="143"/>
                  <a:pt x="168" y="140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68" y="21"/>
                  <a:pt x="165" y="18"/>
                  <a:pt x="162" y="18"/>
                </a:cubicBezTo>
                <a:close/>
                <a:moveTo>
                  <a:pt x="48" y="134"/>
                </a:moveTo>
                <a:cubicBezTo>
                  <a:pt x="48" y="134"/>
                  <a:pt x="48" y="134"/>
                  <a:pt x="48" y="134"/>
                </a:cubicBezTo>
                <a:cubicBezTo>
                  <a:pt x="12" y="134"/>
                  <a:pt x="12" y="134"/>
                  <a:pt x="12" y="134"/>
                </a:cubicBezTo>
                <a:cubicBezTo>
                  <a:pt x="12" y="30"/>
                  <a:pt x="12" y="30"/>
                  <a:pt x="12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4"/>
                  <a:pt x="48" y="134"/>
                  <a:pt x="48" y="134"/>
                </a:cubicBezTo>
                <a:close/>
                <a:moveTo>
                  <a:pt x="108" y="142"/>
                </a:moveTo>
                <a:cubicBezTo>
                  <a:pt x="108" y="142"/>
                  <a:pt x="108" y="142"/>
                  <a:pt x="108" y="142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2"/>
                  <a:pt x="60" y="12"/>
                  <a:pt x="60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42"/>
                  <a:pt x="108" y="142"/>
                  <a:pt x="108" y="142"/>
                </a:cubicBezTo>
                <a:close/>
                <a:moveTo>
                  <a:pt x="156" y="134"/>
                </a:moveTo>
                <a:cubicBezTo>
                  <a:pt x="156" y="134"/>
                  <a:pt x="156" y="134"/>
                  <a:pt x="156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20" y="30"/>
                  <a:pt x="120" y="30"/>
                  <a:pt x="120" y="30"/>
                </a:cubicBezTo>
                <a:cubicBezTo>
                  <a:pt x="156" y="30"/>
                  <a:pt x="156" y="30"/>
                  <a:pt x="156" y="30"/>
                </a:cubicBezTo>
                <a:cubicBezTo>
                  <a:pt x="156" y="134"/>
                  <a:pt x="156" y="134"/>
                  <a:pt x="156" y="134"/>
                </a:cubicBezTo>
                <a:close/>
                <a:moveTo>
                  <a:pt x="20" y="51"/>
                </a:moveTo>
                <a:cubicBezTo>
                  <a:pt x="20" y="51"/>
                  <a:pt x="20" y="51"/>
                  <a:pt x="2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2" y="51"/>
                  <a:pt x="44" y="49"/>
                  <a:pt x="44" y="47"/>
                </a:cubicBezTo>
                <a:cubicBezTo>
                  <a:pt x="44" y="45"/>
                  <a:pt x="42" y="44"/>
                  <a:pt x="4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18" y="44"/>
                  <a:pt x="16" y="45"/>
                  <a:pt x="16" y="47"/>
                </a:cubicBezTo>
                <a:cubicBezTo>
                  <a:pt x="16" y="49"/>
                  <a:pt x="18" y="51"/>
                  <a:pt x="20" y="51"/>
                </a:cubicBezTo>
                <a:close/>
                <a:moveTo>
                  <a:pt x="39" y="104"/>
                </a:moveTo>
                <a:cubicBezTo>
                  <a:pt x="39" y="104"/>
                  <a:pt x="39" y="104"/>
                  <a:pt x="39" y="104"/>
                </a:cubicBezTo>
                <a:cubicBezTo>
                  <a:pt x="37" y="102"/>
                  <a:pt x="34" y="101"/>
                  <a:pt x="30" y="101"/>
                </a:cubicBezTo>
                <a:cubicBezTo>
                  <a:pt x="26" y="101"/>
                  <a:pt x="23" y="102"/>
                  <a:pt x="21" y="104"/>
                </a:cubicBezTo>
                <a:cubicBezTo>
                  <a:pt x="18" y="107"/>
                  <a:pt x="17" y="110"/>
                  <a:pt x="17" y="114"/>
                </a:cubicBezTo>
                <a:cubicBezTo>
                  <a:pt x="17" y="117"/>
                  <a:pt x="18" y="121"/>
                  <a:pt x="20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5"/>
                  <a:pt x="26" y="127"/>
                  <a:pt x="30" y="127"/>
                </a:cubicBezTo>
                <a:cubicBezTo>
                  <a:pt x="34" y="127"/>
                  <a:pt x="37" y="125"/>
                  <a:pt x="39" y="123"/>
                </a:cubicBezTo>
                <a:cubicBezTo>
                  <a:pt x="42" y="121"/>
                  <a:pt x="43" y="117"/>
                  <a:pt x="43" y="114"/>
                </a:cubicBezTo>
                <a:cubicBezTo>
                  <a:pt x="43" y="110"/>
                  <a:pt x="42" y="107"/>
                  <a:pt x="39" y="105"/>
                </a:cubicBezTo>
                <a:cubicBezTo>
                  <a:pt x="39" y="104"/>
                  <a:pt x="39" y="104"/>
                  <a:pt x="39" y="104"/>
                </a:cubicBezTo>
                <a:close/>
                <a:moveTo>
                  <a:pt x="34" y="118"/>
                </a:moveTo>
                <a:cubicBezTo>
                  <a:pt x="34" y="118"/>
                  <a:pt x="34" y="118"/>
                  <a:pt x="34" y="118"/>
                </a:cubicBezTo>
                <a:cubicBezTo>
                  <a:pt x="33" y="119"/>
                  <a:pt x="32" y="120"/>
                  <a:pt x="30" y="120"/>
                </a:cubicBezTo>
                <a:cubicBezTo>
                  <a:pt x="28" y="120"/>
                  <a:pt x="27" y="119"/>
                  <a:pt x="26" y="118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4" y="117"/>
                  <a:pt x="24" y="115"/>
                  <a:pt x="24" y="114"/>
                </a:cubicBezTo>
                <a:cubicBezTo>
                  <a:pt x="24" y="112"/>
                  <a:pt x="24" y="111"/>
                  <a:pt x="26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7" y="108"/>
                  <a:pt x="28" y="108"/>
                  <a:pt x="30" y="108"/>
                </a:cubicBezTo>
                <a:cubicBezTo>
                  <a:pt x="32" y="108"/>
                  <a:pt x="33" y="108"/>
                  <a:pt x="34" y="109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5" y="111"/>
                  <a:pt x="36" y="112"/>
                  <a:pt x="36" y="114"/>
                </a:cubicBezTo>
                <a:cubicBezTo>
                  <a:pt x="36" y="115"/>
                  <a:pt x="35" y="117"/>
                  <a:pt x="34" y="118"/>
                </a:cubicBezTo>
                <a:close/>
                <a:moveTo>
                  <a:pt x="128" y="64"/>
                </a:moveTo>
                <a:cubicBezTo>
                  <a:pt x="128" y="64"/>
                  <a:pt x="128" y="64"/>
                  <a:pt x="128" y="64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50" y="64"/>
                  <a:pt x="152" y="62"/>
                  <a:pt x="152" y="60"/>
                </a:cubicBezTo>
                <a:cubicBezTo>
                  <a:pt x="152" y="58"/>
                  <a:pt x="150" y="57"/>
                  <a:pt x="148" y="57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6" y="57"/>
                  <a:pt x="124" y="58"/>
                  <a:pt x="124" y="60"/>
                </a:cubicBezTo>
                <a:cubicBezTo>
                  <a:pt x="124" y="62"/>
                  <a:pt x="126" y="64"/>
                  <a:pt x="128" y="64"/>
                </a:cubicBezTo>
                <a:close/>
                <a:moveTo>
                  <a:pt x="128" y="77"/>
                </a:moveTo>
                <a:cubicBezTo>
                  <a:pt x="128" y="77"/>
                  <a:pt x="128" y="77"/>
                  <a:pt x="128" y="77"/>
                </a:cubicBezTo>
                <a:cubicBezTo>
                  <a:pt x="148" y="77"/>
                  <a:pt x="148" y="77"/>
                  <a:pt x="148" y="77"/>
                </a:cubicBezTo>
                <a:cubicBezTo>
                  <a:pt x="150" y="77"/>
                  <a:pt x="152" y="75"/>
                  <a:pt x="152" y="73"/>
                </a:cubicBezTo>
                <a:cubicBezTo>
                  <a:pt x="152" y="71"/>
                  <a:pt x="150" y="70"/>
                  <a:pt x="148" y="70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6" y="70"/>
                  <a:pt x="124" y="71"/>
                  <a:pt x="124" y="73"/>
                </a:cubicBezTo>
                <a:cubicBezTo>
                  <a:pt x="124" y="75"/>
                  <a:pt x="126" y="77"/>
                  <a:pt x="128" y="77"/>
                </a:cubicBezTo>
                <a:close/>
                <a:moveTo>
                  <a:pt x="128" y="51"/>
                </a:moveTo>
                <a:cubicBezTo>
                  <a:pt x="128" y="51"/>
                  <a:pt x="128" y="51"/>
                  <a:pt x="128" y="51"/>
                </a:cubicBezTo>
                <a:cubicBezTo>
                  <a:pt x="148" y="51"/>
                  <a:pt x="148" y="51"/>
                  <a:pt x="148" y="51"/>
                </a:cubicBezTo>
                <a:cubicBezTo>
                  <a:pt x="150" y="51"/>
                  <a:pt x="152" y="49"/>
                  <a:pt x="152" y="47"/>
                </a:cubicBezTo>
                <a:cubicBezTo>
                  <a:pt x="152" y="45"/>
                  <a:pt x="150" y="44"/>
                  <a:pt x="14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6" y="44"/>
                  <a:pt x="124" y="45"/>
                  <a:pt x="124" y="47"/>
                </a:cubicBezTo>
                <a:cubicBezTo>
                  <a:pt x="124" y="49"/>
                  <a:pt x="126" y="51"/>
                  <a:pt x="128" y="51"/>
                </a:cubicBezTo>
                <a:close/>
                <a:moveTo>
                  <a:pt x="71" y="70"/>
                </a:moveTo>
                <a:cubicBezTo>
                  <a:pt x="71" y="70"/>
                  <a:pt x="71" y="70"/>
                  <a:pt x="71" y="70"/>
                </a:cubicBezTo>
                <a:cubicBezTo>
                  <a:pt x="97" y="70"/>
                  <a:pt x="97" y="70"/>
                  <a:pt x="97" y="70"/>
                </a:cubicBezTo>
                <a:cubicBezTo>
                  <a:pt x="99" y="70"/>
                  <a:pt x="100" y="68"/>
                  <a:pt x="100" y="66"/>
                </a:cubicBezTo>
                <a:cubicBezTo>
                  <a:pt x="100" y="64"/>
                  <a:pt x="99" y="63"/>
                  <a:pt x="97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69" y="63"/>
                  <a:pt x="68" y="64"/>
                  <a:pt x="68" y="66"/>
                </a:cubicBezTo>
                <a:cubicBezTo>
                  <a:pt x="68" y="68"/>
                  <a:pt x="69" y="70"/>
                  <a:pt x="71" y="70"/>
                </a:cubicBezTo>
                <a:close/>
                <a:moveTo>
                  <a:pt x="147" y="104"/>
                </a:moveTo>
                <a:cubicBezTo>
                  <a:pt x="147" y="104"/>
                  <a:pt x="147" y="104"/>
                  <a:pt x="147" y="104"/>
                </a:cubicBezTo>
                <a:cubicBezTo>
                  <a:pt x="145" y="102"/>
                  <a:pt x="142" y="101"/>
                  <a:pt x="138" y="101"/>
                </a:cubicBezTo>
                <a:cubicBezTo>
                  <a:pt x="134" y="101"/>
                  <a:pt x="131" y="102"/>
                  <a:pt x="129" y="104"/>
                </a:cubicBezTo>
                <a:cubicBezTo>
                  <a:pt x="126" y="107"/>
                  <a:pt x="125" y="110"/>
                  <a:pt x="125" y="114"/>
                </a:cubicBezTo>
                <a:cubicBezTo>
                  <a:pt x="125" y="117"/>
                  <a:pt x="126" y="121"/>
                  <a:pt x="128" y="123"/>
                </a:cubicBezTo>
                <a:cubicBezTo>
                  <a:pt x="129" y="123"/>
                  <a:pt x="129" y="123"/>
                  <a:pt x="129" y="123"/>
                </a:cubicBezTo>
                <a:cubicBezTo>
                  <a:pt x="131" y="125"/>
                  <a:pt x="134" y="127"/>
                  <a:pt x="138" y="127"/>
                </a:cubicBezTo>
                <a:cubicBezTo>
                  <a:pt x="142" y="127"/>
                  <a:pt x="145" y="125"/>
                  <a:pt x="147" y="123"/>
                </a:cubicBezTo>
                <a:cubicBezTo>
                  <a:pt x="150" y="121"/>
                  <a:pt x="151" y="117"/>
                  <a:pt x="151" y="114"/>
                </a:cubicBezTo>
                <a:cubicBezTo>
                  <a:pt x="151" y="110"/>
                  <a:pt x="150" y="107"/>
                  <a:pt x="147" y="105"/>
                </a:cubicBezTo>
                <a:cubicBezTo>
                  <a:pt x="147" y="104"/>
                  <a:pt x="147" y="104"/>
                  <a:pt x="147" y="104"/>
                </a:cubicBezTo>
                <a:close/>
                <a:moveTo>
                  <a:pt x="142" y="118"/>
                </a:moveTo>
                <a:cubicBezTo>
                  <a:pt x="142" y="118"/>
                  <a:pt x="142" y="118"/>
                  <a:pt x="142" y="118"/>
                </a:cubicBezTo>
                <a:cubicBezTo>
                  <a:pt x="141" y="119"/>
                  <a:pt x="140" y="120"/>
                  <a:pt x="138" y="120"/>
                </a:cubicBezTo>
                <a:cubicBezTo>
                  <a:pt x="136" y="120"/>
                  <a:pt x="135" y="119"/>
                  <a:pt x="134" y="118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32" y="117"/>
                  <a:pt x="132" y="115"/>
                  <a:pt x="132" y="114"/>
                </a:cubicBezTo>
                <a:cubicBezTo>
                  <a:pt x="132" y="112"/>
                  <a:pt x="132" y="111"/>
                  <a:pt x="134" y="109"/>
                </a:cubicBezTo>
                <a:cubicBezTo>
                  <a:pt x="134" y="109"/>
                  <a:pt x="134" y="109"/>
                  <a:pt x="134" y="109"/>
                </a:cubicBezTo>
                <a:cubicBezTo>
                  <a:pt x="135" y="108"/>
                  <a:pt x="136" y="108"/>
                  <a:pt x="138" y="108"/>
                </a:cubicBezTo>
                <a:cubicBezTo>
                  <a:pt x="140" y="108"/>
                  <a:pt x="141" y="108"/>
                  <a:pt x="142" y="109"/>
                </a:cubicBezTo>
                <a:cubicBezTo>
                  <a:pt x="142" y="110"/>
                  <a:pt x="142" y="110"/>
                  <a:pt x="142" y="110"/>
                </a:cubicBezTo>
                <a:cubicBezTo>
                  <a:pt x="143" y="111"/>
                  <a:pt x="144" y="112"/>
                  <a:pt x="144" y="114"/>
                </a:cubicBezTo>
                <a:cubicBezTo>
                  <a:pt x="144" y="115"/>
                  <a:pt x="143" y="117"/>
                  <a:pt x="142" y="118"/>
                </a:cubicBezTo>
                <a:close/>
                <a:moveTo>
                  <a:pt x="71" y="38"/>
                </a:moveTo>
                <a:cubicBezTo>
                  <a:pt x="71" y="38"/>
                  <a:pt x="71" y="38"/>
                  <a:pt x="71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99" y="38"/>
                  <a:pt x="100" y="36"/>
                  <a:pt x="100" y="34"/>
                </a:cubicBezTo>
                <a:cubicBezTo>
                  <a:pt x="100" y="33"/>
                  <a:pt x="99" y="31"/>
                  <a:pt x="97" y="31"/>
                </a:cubicBezTo>
                <a:cubicBezTo>
                  <a:pt x="71" y="31"/>
                  <a:pt x="71" y="31"/>
                  <a:pt x="71" y="31"/>
                </a:cubicBezTo>
                <a:cubicBezTo>
                  <a:pt x="69" y="31"/>
                  <a:pt x="68" y="33"/>
                  <a:pt x="68" y="34"/>
                </a:cubicBezTo>
                <a:cubicBezTo>
                  <a:pt x="68" y="36"/>
                  <a:pt x="69" y="38"/>
                  <a:pt x="71" y="38"/>
                </a:cubicBezTo>
                <a:close/>
                <a:moveTo>
                  <a:pt x="71" y="54"/>
                </a:moveTo>
                <a:cubicBezTo>
                  <a:pt x="71" y="54"/>
                  <a:pt x="71" y="54"/>
                  <a:pt x="71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2"/>
                  <a:pt x="100" y="50"/>
                </a:cubicBezTo>
                <a:cubicBezTo>
                  <a:pt x="100" y="48"/>
                  <a:pt x="99" y="47"/>
                  <a:pt x="97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69" y="47"/>
                  <a:pt x="68" y="48"/>
                  <a:pt x="68" y="50"/>
                </a:cubicBezTo>
                <a:cubicBezTo>
                  <a:pt x="68" y="52"/>
                  <a:pt x="69" y="54"/>
                  <a:pt x="71" y="54"/>
                </a:cubicBezTo>
                <a:close/>
                <a:moveTo>
                  <a:pt x="95" y="106"/>
                </a:moveTo>
                <a:cubicBezTo>
                  <a:pt x="95" y="106"/>
                  <a:pt x="95" y="106"/>
                  <a:pt x="95" y="106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2" y="103"/>
                  <a:pt x="88" y="101"/>
                  <a:pt x="84" y="101"/>
                </a:cubicBezTo>
                <a:cubicBezTo>
                  <a:pt x="80" y="101"/>
                  <a:pt x="76" y="103"/>
                  <a:pt x="73" y="105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0" y="108"/>
                  <a:pt x="68" y="112"/>
                  <a:pt x="68" y="116"/>
                </a:cubicBezTo>
                <a:cubicBezTo>
                  <a:pt x="68" y="121"/>
                  <a:pt x="70" y="124"/>
                  <a:pt x="73" y="127"/>
                </a:cubicBezTo>
                <a:cubicBezTo>
                  <a:pt x="76" y="130"/>
                  <a:pt x="80" y="132"/>
                  <a:pt x="84" y="132"/>
                </a:cubicBezTo>
                <a:cubicBezTo>
                  <a:pt x="88" y="132"/>
                  <a:pt x="92" y="130"/>
                  <a:pt x="95" y="127"/>
                </a:cubicBezTo>
                <a:cubicBezTo>
                  <a:pt x="95" y="127"/>
                  <a:pt x="95" y="127"/>
                  <a:pt x="95" y="127"/>
                </a:cubicBezTo>
                <a:cubicBezTo>
                  <a:pt x="98" y="124"/>
                  <a:pt x="99" y="121"/>
                  <a:pt x="99" y="116"/>
                </a:cubicBezTo>
                <a:cubicBezTo>
                  <a:pt x="99" y="112"/>
                  <a:pt x="98" y="108"/>
                  <a:pt x="95" y="106"/>
                </a:cubicBezTo>
                <a:close/>
                <a:moveTo>
                  <a:pt x="90" y="122"/>
                </a:moveTo>
                <a:cubicBezTo>
                  <a:pt x="90" y="122"/>
                  <a:pt x="90" y="122"/>
                  <a:pt x="90" y="122"/>
                </a:cubicBezTo>
                <a:cubicBezTo>
                  <a:pt x="88" y="124"/>
                  <a:pt x="86" y="125"/>
                  <a:pt x="84" y="125"/>
                </a:cubicBezTo>
                <a:cubicBezTo>
                  <a:pt x="82" y="125"/>
                  <a:pt x="79" y="124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6" y="121"/>
                  <a:pt x="76" y="119"/>
                  <a:pt x="76" y="116"/>
                </a:cubicBezTo>
                <a:cubicBezTo>
                  <a:pt x="76" y="114"/>
                  <a:pt x="76" y="112"/>
                  <a:pt x="78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80" y="109"/>
                  <a:pt x="82" y="108"/>
                  <a:pt x="84" y="108"/>
                </a:cubicBezTo>
                <a:cubicBezTo>
                  <a:pt x="86" y="108"/>
                  <a:pt x="88" y="109"/>
                  <a:pt x="90" y="110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91" y="112"/>
                  <a:pt x="92" y="114"/>
                  <a:pt x="92" y="116"/>
                </a:cubicBezTo>
                <a:cubicBezTo>
                  <a:pt x="92" y="119"/>
                  <a:pt x="91" y="121"/>
                  <a:pt x="90" y="1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grpSp>
        <p:nvGrpSpPr>
          <p:cNvPr id="21" name="1">
            <a:extLst>
              <a:ext uri="{FF2B5EF4-FFF2-40B4-BE49-F238E27FC236}">
                <a16:creationId xmlns:a16="http://schemas.microsoft.com/office/drawing/2014/main" id="{9B2EFF5A-5D93-4926-BC77-735848AF71EC}"/>
              </a:ext>
            </a:extLst>
          </p:cNvPr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6768075" y="2372884"/>
            <a:ext cx="4512733" cy="3317841"/>
            <a:chOff x="3243" y="1030"/>
            <a:chExt cx="2132" cy="1567"/>
          </a:xfrm>
        </p:grpSpPr>
        <p:sp>
          <p:nvSpPr>
            <p:cNvPr id="22" name="Oval 66">
              <a:extLst>
                <a:ext uri="{FF2B5EF4-FFF2-40B4-BE49-F238E27FC236}">
                  <a16:creationId xmlns:a16="http://schemas.microsoft.com/office/drawing/2014/main" id="{EFA03038-E192-4D66-B4C4-D0667E75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555"/>
              <a:ext cx="2132" cy="42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pic>
          <p:nvPicPr>
            <p:cNvPr id="23" name="Picture 67" descr="2">
              <a:extLst>
                <a:ext uri="{FF2B5EF4-FFF2-40B4-BE49-F238E27FC236}">
                  <a16:creationId xmlns:a16="http://schemas.microsoft.com/office/drawing/2014/main" id="{4FB572E8-4AB4-419A-B3B4-AED4367C0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2" y="1030"/>
              <a:ext cx="2025" cy="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" name="图片占位符 5">
            <a:extLst>
              <a:ext uri="{FF2B5EF4-FFF2-40B4-BE49-F238E27FC236}">
                <a16:creationId xmlns:a16="http://schemas.microsoft.com/office/drawing/2014/main" id="{A6CABB31-9FF5-4A62-A45A-B4BC361E55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9573" y="2637620"/>
            <a:ext cx="3737686" cy="21024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2244C33-A73B-4FCF-93B6-52ADBF3AAFE5}"/>
              </a:ext>
            </a:extLst>
          </p:cNvPr>
          <p:cNvSpPr/>
          <p:nvPr/>
        </p:nvSpPr>
        <p:spPr>
          <a:xfrm>
            <a:off x="956251" y="1656599"/>
            <a:ext cx="6277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由于我们是一个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java web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项目</a:t>
            </a:r>
            <a:r>
              <a:rPr lang="zh-CN" altLang="en-US" noProof="0" dirty="0">
                <a:solidFill>
                  <a:prstClr val="black"/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，所以需要包括</a:t>
            </a:r>
            <a:r>
              <a:rPr lang="zh-CN" altLang="en-US" dirty="0">
                <a:solidFill>
                  <a:prstClr val="black"/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多种开发工具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96F2D8-92F6-4353-A28C-B3E4D04BD811}"/>
              </a:ext>
            </a:extLst>
          </p:cNvPr>
          <p:cNvSpPr txBox="1"/>
          <p:nvPr/>
        </p:nvSpPr>
        <p:spPr>
          <a:xfrm>
            <a:off x="956250" y="1931616"/>
            <a:ext cx="4530150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在这个项目中，我们使用了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servlet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html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jsp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css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JavaScript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vue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等多种技术，代码量较大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0F3A8D-8B66-47E9-93E2-19151B5DC43A}"/>
              </a:ext>
            </a:extLst>
          </p:cNvPr>
          <p:cNvSpPr txBox="1"/>
          <p:nvPr/>
        </p:nvSpPr>
        <p:spPr>
          <a:xfrm>
            <a:off x="1437217" y="5304212"/>
            <a:ext cx="4171950" cy="61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frienthe most dane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landing, so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he waof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a flight 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were the</a:t>
            </a:r>
            <a:r>
              <a:rPr lang="en-US" altLang="zh-CN" sz="120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st dane landing, so he waof a flight were the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B92FE59-1725-42CD-90A7-6359ADD4B48E}"/>
              </a:ext>
            </a:extLst>
          </p:cNvPr>
          <p:cNvGrpSpPr/>
          <p:nvPr/>
        </p:nvGrpSpPr>
        <p:grpSpPr>
          <a:xfrm>
            <a:off x="169298" y="58865"/>
            <a:ext cx="3593891" cy="709214"/>
            <a:chOff x="169298" y="58865"/>
            <a:chExt cx="3593891" cy="709214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7D52A2E-D72F-4113-9369-4D23C3CAAE34}"/>
                </a:ext>
              </a:extLst>
            </p:cNvPr>
            <p:cNvGrpSpPr/>
            <p:nvPr/>
          </p:nvGrpSpPr>
          <p:grpSpPr>
            <a:xfrm>
              <a:off x="640218" y="58865"/>
              <a:ext cx="3122971" cy="709214"/>
              <a:chOff x="4362191" y="419177"/>
              <a:chExt cx="3122971" cy="709214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F49BF94-5200-4EB3-AB0D-F669F7719E07}"/>
                  </a:ext>
                </a:extLst>
              </p:cNvPr>
              <p:cNvSpPr txBox="1"/>
              <p:nvPr/>
            </p:nvSpPr>
            <p:spPr>
              <a:xfrm>
                <a:off x="4362191" y="419177"/>
                <a:ext cx="31229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关于所需技术的一些分析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Microsoft YaHei" panose="020B0503020204020204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6787D66-3502-4FEC-B09E-32180DDC15B1}"/>
                  </a:ext>
                </a:extLst>
              </p:cNvPr>
              <p:cNvSpPr txBox="1"/>
              <p:nvPr/>
            </p:nvSpPr>
            <p:spPr>
              <a:xfrm>
                <a:off x="4362191" y="707507"/>
                <a:ext cx="2493507" cy="420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pitchFamily="34" charset="-122"/>
                    <a:sym typeface="Century Gothic" panose="020B0502020202020204" pitchFamily="34" charset="0"/>
                  </a:rPr>
                  <a:t> user can, or print the make it into a film to be used in a wider field</a:t>
                </a:r>
              </a:p>
            </p:txBody>
          </p:sp>
        </p:grpSp>
        <p:sp>
          <p:nvSpPr>
            <p:cNvPr id="30" name="圆角矩形 9">
              <a:extLst>
                <a:ext uri="{FF2B5EF4-FFF2-40B4-BE49-F238E27FC236}">
                  <a16:creationId xmlns:a16="http://schemas.microsoft.com/office/drawing/2014/main" id="{9BF01DD3-A054-4046-BC7E-7A78CDEF585E}"/>
                </a:ext>
              </a:extLst>
            </p:cNvPr>
            <p:cNvSpPr/>
            <p:nvPr/>
          </p:nvSpPr>
          <p:spPr>
            <a:xfrm rot="2658816">
              <a:off x="169298" y="218403"/>
              <a:ext cx="390139" cy="390139"/>
            </a:xfrm>
            <a:prstGeom prst="roundRect">
              <a:avLst>
                <a:gd name="adj" fmla="val 18738"/>
              </a:avLst>
            </a:prstGeom>
            <a:noFill/>
            <a:ln w="60325">
              <a:solidFill>
                <a:srgbClr val="24563C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1D32FBF-622D-468D-847E-A83A6E374C2F}"/>
                </a:ext>
              </a:extLst>
            </p:cNvPr>
            <p:cNvSpPr txBox="1"/>
            <p:nvPr/>
          </p:nvSpPr>
          <p:spPr>
            <a:xfrm>
              <a:off x="182370" y="267036"/>
              <a:ext cx="457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Century Gothic" panose="020B0502020202020204" pitchFamily="34" charset="0"/>
                </a:rPr>
                <a:t>01</a:t>
              </a:r>
              <a:endParaRPr lang="zh-CN" altLang="en-US" sz="1400" b="1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640" y="-45850"/>
            <a:ext cx="2584360" cy="7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6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 autoUpdateAnimBg="0"/>
      <p:bldP spid="4" grpId="0" animBg="1" autoUpdateAnimBg="0"/>
      <p:bldP spid="5" grpId="0" animBg="1"/>
      <p:bldP spid="16" grpId="0" animBg="1"/>
      <p:bldP spid="17" grpId="0"/>
      <p:bldP spid="18" grpId="0" animBg="1" autoUpdateAnimBg="0"/>
      <p:bldP spid="19" grpId="0" animBg="1" autoUpdateAnimBg="0"/>
      <p:bldP spid="20" grpId="0" animBg="1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51520D-3AC1-43BC-B2A5-B069E3411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608"/>
            <a:ext cx="11413727" cy="6145853"/>
          </a:xfrm>
          <a:prstGeom prst="rect">
            <a:avLst/>
          </a:prstGeom>
        </p:spPr>
      </p:pic>
      <p:sp>
        <p:nvSpPr>
          <p:cNvPr id="5" name="Freeform 16">
            <a:extLst>
              <a:ext uri="{FF2B5EF4-FFF2-40B4-BE49-F238E27FC236}">
                <a16:creationId xmlns:a16="http://schemas.microsoft.com/office/drawing/2014/main" id="{FF16E559-0F97-45EE-A20C-04C4512B7F20}"/>
              </a:ext>
            </a:extLst>
          </p:cNvPr>
          <p:cNvSpPr/>
          <p:nvPr/>
        </p:nvSpPr>
        <p:spPr>
          <a:xfrm>
            <a:off x="482599" y="2530336"/>
            <a:ext cx="393315" cy="336599"/>
          </a:xfrm>
          <a:custGeom>
            <a:avLst/>
            <a:gdLst/>
            <a:ahLst/>
            <a:cxnLst/>
            <a:rect l="l" t="t" r="r" b="b"/>
            <a:pathLst>
              <a:path w="163535" h="112395">
                <a:moveTo>
                  <a:pt x="129254" y="0"/>
                </a:moveTo>
                <a:lnTo>
                  <a:pt x="163535" y="0"/>
                </a:lnTo>
                <a:lnTo>
                  <a:pt x="141618" y="48330"/>
                </a:lnTo>
                <a:cubicBezTo>
                  <a:pt x="152108" y="55073"/>
                  <a:pt x="157353" y="64159"/>
                  <a:pt x="157353" y="75585"/>
                </a:cubicBezTo>
                <a:cubicBezTo>
                  <a:pt x="157353" y="87012"/>
                  <a:pt x="153981" y="96004"/>
                  <a:pt x="147238" y="102560"/>
                </a:cubicBezTo>
                <a:cubicBezTo>
                  <a:pt x="140494" y="109117"/>
                  <a:pt x="132064" y="112395"/>
                  <a:pt x="121949" y="112395"/>
                </a:cubicBezTo>
                <a:cubicBezTo>
                  <a:pt x="111833" y="112395"/>
                  <a:pt x="103310" y="109210"/>
                  <a:pt x="96379" y="102841"/>
                </a:cubicBezTo>
                <a:cubicBezTo>
                  <a:pt x="89448" y="96472"/>
                  <a:pt x="85982" y="88136"/>
                  <a:pt x="85982" y="77833"/>
                </a:cubicBezTo>
                <a:cubicBezTo>
                  <a:pt x="85982" y="67530"/>
                  <a:pt x="89354" y="57509"/>
                  <a:pt x="96098" y="47768"/>
                </a:cubicBezTo>
                <a:close/>
                <a:moveTo>
                  <a:pt x="43272" y="0"/>
                </a:moveTo>
                <a:lnTo>
                  <a:pt x="77553" y="0"/>
                </a:lnTo>
                <a:lnTo>
                  <a:pt x="55636" y="48330"/>
                </a:lnTo>
                <a:cubicBezTo>
                  <a:pt x="66126" y="55073"/>
                  <a:pt x="71371" y="64159"/>
                  <a:pt x="71371" y="75585"/>
                </a:cubicBezTo>
                <a:cubicBezTo>
                  <a:pt x="71371" y="87012"/>
                  <a:pt x="67999" y="96004"/>
                  <a:pt x="61255" y="102560"/>
                </a:cubicBezTo>
                <a:cubicBezTo>
                  <a:pt x="54512" y="109117"/>
                  <a:pt x="46082" y="112395"/>
                  <a:pt x="35967" y="112395"/>
                </a:cubicBezTo>
                <a:cubicBezTo>
                  <a:pt x="25851" y="112395"/>
                  <a:pt x="17328" y="109210"/>
                  <a:pt x="10397" y="102841"/>
                </a:cubicBezTo>
                <a:cubicBezTo>
                  <a:pt x="3466" y="96472"/>
                  <a:pt x="0" y="88136"/>
                  <a:pt x="0" y="77833"/>
                </a:cubicBezTo>
                <a:cubicBezTo>
                  <a:pt x="0" y="67530"/>
                  <a:pt x="3372" y="57509"/>
                  <a:pt x="10116" y="47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640" y="-45850"/>
            <a:ext cx="2584360" cy="773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C018A8-AFB3-4C08-94BF-62179F20CEDD}"/>
              </a:ext>
            </a:extLst>
          </p:cNvPr>
          <p:cNvSpPr txBox="1"/>
          <p:nvPr/>
        </p:nvSpPr>
        <p:spPr>
          <a:xfrm>
            <a:off x="10127226" y="727423"/>
            <a:ext cx="2064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项目类图</a:t>
            </a:r>
          </a:p>
        </p:txBody>
      </p:sp>
    </p:spTree>
    <p:extLst>
      <p:ext uri="{BB962C8B-B14F-4D97-AF65-F5344CB8AC3E}">
        <p14:creationId xmlns:p14="http://schemas.microsoft.com/office/powerpoint/2010/main" val="26335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">
            <a:extLst>
              <a:ext uri="{FF2B5EF4-FFF2-40B4-BE49-F238E27FC236}">
                <a16:creationId xmlns:a16="http://schemas.microsoft.com/office/drawing/2014/main" id="{DA1E6164-205B-4C24-A8ED-A3AD44F51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359" y="1630930"/>
            <a:ext cx="12553828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-- auto-generated definition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create table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project_list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ID  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 auto_increment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       primary 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member_1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member_2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member_3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member_4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member_5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stage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projectlevel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fileid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name    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7486" y="5252404"/>
            <a:ext cx="4093028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E9BA6-3E11-4E0D-BF56-67719B8B6C63}"/>
              </a:ext>
            </a:extLst>
          </p:cNvPr>
          <p:cNvSpPr txBox="1"/>
          <p:nvPr/>
        </p:nvSpPr>
        <p:spPr>
          <a:xfrm>
            <a:off x="1047628" y="919152"/>
            <a:ext cx="41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数据库设计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93F7D-0BE4-4676-9301-D8BDFDC6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" y="145879"/>
            <a:ext cx="2584360" cy="773273"/>
          </a:xfrm>
          <a:prstGeom prst="rect">
            <a:avLst/>
          </a:prstGeom>
        </p:spPr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C3F2647C-BB3E-48F2-A9C0-9E351101E6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8" b="6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8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D72804D0-73EE-4F8C-B51E-0A5E0C4F9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1976190"/>
            <a:ext cx="12118464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-- auto-generated definition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create table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user_stu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user_id 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not null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       primary key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user_name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password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user_type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userImgPath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varchar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null</a:t>
            </a:r>
            <a:b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62675" y="0"/>
            <a:ext cx="6096000" cy="6858000"/>
          </a:xfrm>
          <a:prstGeom prst="rect">
            <a:avLst/>
          </a:prstGeom>
          <a:gradFill>
            <a:gsLst>
              <a:gs pos="100000">
                <a:srgbClr val="24563C">
                  <a:alpha val="85000"/>
                </a:srgbClr>
              </a:gs>
              <a:gs pos="29000">
                <a:srgbClr val="24563C">
                  <a:alpha val="5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Microsoft YaHei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7486" y="5252404"/>
            <a:ext cx="4093028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pitchFamily="34" charset="-122"/>
                <a:sym typeface="Century Gothic" panose="020B0502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E9BA6-3E11-4E0D-BF56-67719B8B6C63}"/>
              </a:ext>
            </a:extLst>
          </p:cNvPr>
          <p:cNvSpPr txBox="1"/>
          <p:nvPr/>
        </p:nvSpPr>
        <p:spPr>
          <a:xfrm>
            <a:off x="1047628" y="919152"/>
            <a:ext cx="41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数据库设计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A693F7D-0BE4-4676-9301-D8BDFDC6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" y="145879"/>
            <a:ext cx="2584360" cy="773273"/>
          </a:xfrm>
          <a:prstGeom prst="rect">
            <a:avLst/>
          </a:prstGeom>
        </p:spPr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CCCE2104-8211-4B78-B429-C8B89FBDB9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r="8125"/>
          <a:stretch>
            <a:fillRect/>
          </a:stretch>
        </p:blipFill>
        <p:spPr>
          <a:xfrm>
            <a:off x="7164387" y="903010"/>
            <a:ext cx="4092575" cy="4224337"/>
          </a:xfrm>
        </p:spPr>
      </p:pic>
    </p:spTree>
    <p:extLst>
      <p:ext uri="{BB962C8B-B14F-4D97-AF65-F5344CB8AC3E}">
        <p14:creationId xmlns:p14="http://schemas.microsoft.com/office/powerpoint/2010/main" val="12305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2361</Words>
  <Application>Microsoft Office PowerPoint</Application>
  <PresentationFormat>宽屏</PresentationFormat>
  <Paragraphs>152</Paragraphs>
  <Slides>32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 Unicode MS</vt:lpstr>
      <vt:lpstr>Gill Sans</vt:lpstr>
      <vt:lpstr>PingFang SC</vt:lpstr>
      <vt:lpstr>等线</vt:lpstr>
      <vt:lpstr>宋体</vt:lpstr>
      <vt:lpstr>微软雅黑</vt:lpstr>
      <vt:lpstr>Arial</vt:lpstr>
      <vt:lpstr>Century Gothic</vt:lpstr>
      <vt:lpstr>Impact</vt:lpstr>
      <vt:lpstr>包图主题2</vt:lpstr>
      <vt:lpstr>think-cell Slide</vt:lpstr>
      <vt:lpstr>PowerPoint 演示文稿</vt:lpstr>
      <vt:lpstr>PowerPoint 演示文稿</vt:lpstr>
      <vt:lpstr>项目需求</vt:lpstr>
      <vt:lpstr>PowerPoint 演示文稿</vt:lpstr>
      <vt:lpstr>项目设计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</dc:title>
  <dc:creator>007</dc:creator>
  <cp:lastModifiedBy>方 陶松</cp:lastModifiedBy>
  <cp:revision>215</cp:revision>
  <dcterms:created xsi:type="dcterms:W3CDTF">2018-11-21T06:40:09Z</dcterms:created>
  <dcterms:modified xsi:type="dcterms:W3CDTF">2022-08-15T05:52:26Z</dcterms:modified>
</cp:coreProperties>
</file>